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Lst>
  <p:sldSz cx="18288000" cy="10287000"/>
  <p:notesSz cx="6858000" cy="9144000"/>
  <p:embeddedFontLst>
    <p:embeddedFont>
      <p:font typeface="Barlow Bold" panose="020B0604020202020204" charset="0"/>
      <p:regular r:id="rId17"/>
    </p:embeddedFont>
    <p:embeddedFont>
      <p:font typeface="Barlow Heavy" panose="020B0604020202020204" charset="0"/>
      <p:regular r:id="rId18"/>
    </p:embeddedFont>
    <p:embeddedFont>
      <p:font typeface="Barlow Medium" panose="00000600000000000000" pitchFamily="2" charset="0"/>
      <p:regular r:id="rId19"/>
    </p:embeddedFont>
    <p:embeddedFont>
      <p:font typeface="Droid Serif Bold" panose="020B0604020202020204" charset="0"/>
      <p:regular r:id="rId20"/>
    </p:embeddedFont>
    <p:embeddedFont>
      <p:font typeface="Droid Serif Italics" panose="020B0604020202020204" charset="0"/>
      <p:regular r:id="rId21"/>
    </p:embeddedFont>
    <p:embeddedFont>
      <p:font typeface="Muli Bold" panose="020B0604020202020204" charset="0"/>
      <p:regular r:id="rId22"/>
    </p:embeddedFont>
    <p:embeddedFont>
      <p:font typeface="Raleway Medium" pitchFamily="2" charset="0"/>
      <p:regular r:id="rId23"/>
      <p:italic r:id="rId24"/>
    </p:embeddedFont>
    <p:embeddedFont>
      <p:font typeface="Times New Roman Bold" panose="02020803070505020304" pitchFamily="18" charset="0"/>
      <p:regular r:id="rId25"/>
      <p:bold r:id="rId26"/>
    </p:embeddedFont>
    <p:embeddedFont>
      <p:font typeface="Times New Roman Medium" panose="020B0604020202020204" charset="0"/>
      <p:regular r:id="rId27"/>
    </p:embeddedFont>
    <p:embeddedFont>
      <p:font typeface="Times New Roman Ultra-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ulia-Maria LOGOFĂTU (66435)" initials="IL" lastIdx="1" clrIdx="0">
    <p:extLst>
      <p:ext uri="{19B8F6BF-5375-455C-9EA6-DF929625EA0E}">
        <p15:presenceInfo xmlns:p15="http://schemas.microsoft.com/office/powerpoint/2012/main" userId="S::iulia.logofatu@stud.fim.upb.ro::db405adb-56cc-4877-aac1-1622ebe76c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1-25T16:48:01.037" idx="1">
    <p:pos x="11520" y="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87DCD-C65F-461F-8E4E-400FCC7DD153}" type="datetimeFigureOut">
              <a:rPr lang="en-GB" smtClean="0"/>
              <a:t>25/01/2025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69113-C997-4D6F-9816-ECAA9B626669}" type="slidenum">
              <a:rPr lang="en-GB" smtClean="0"/>
              <a:t>‹#›</a:t>
            </a:fld>
            <a:endParaRPr lang="en-GB"/>
          </a:p>
        </p:txBody>
      </p:sp>
    </p:spTree>
    <p:extLst>
      <p:ext uri="{BB962C8B-B14F-4D97-AF65-F5344CB8AC3E}">
        <p14:creationId xmlns:p14="http://schemas.microsoft.com/office/powerpoint/2010/main" val="2318510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D69113-C997-4D6F-9816-ECAA9B626669}" type="slidenum">
              <a:rPr lang="en-GB" smtClean="0"/>
              <a:t>6</a:t>
            </a:fld>
            <a:endParaRPr lang="en-GB"/>
          </a:p>
        </p:txBody>
      </p:sp>
    </p:spTree>
    <p:extLst>
      <p:ext uri="{BB962C8B-B14F-4D97-AF65-F5344CB8AC3E}">
        <p14:creationId xmlns:p14="http://schemas.microsoft.com/office/powerpoint/2010/main" val="1851473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D69113-C997-4D6F-9816-ECAA9B626669}" type="slidenum">
              <a:rPr lang="en-GB" smtClean="0"/>
              <a:t>10</a:t>
            </a:fld>
            <a:endParaRPr lang="en-GB"/>
          </a:p>
        </p:txBody>
      </p:sp>
    </p:spTree>
    <p:extLst>
      <p:ext uri="{BB962C8B-B14F-4D97-AF65-F5344CB8AC3E}">
        <p14:creationId xmlns:p14="http://schemas.microsoft.com/office/powerpoint/2010/main" val="3436240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552611"/>
            <a:ext cx="18288000" cy="734389"/>
          </a:xfrm>
          <a:prstGeom prst="rect">
            <a:avLst/>
          </a:prstGeom>
          <a:solidFill>
            <a:srgbClr val="9F9B95"/>
          </a:solidFill>
        </p:spPr>
      </p:sp>
      <p:grpSp>
        <p:nvGrpSpPr>
          <p:cNvPr id="3" name="Group 3"/>
          <p:cNvGrpSpPr/>
          <p:nvPr/>
        </p:nvGrpSpPr>
        <p:grpSpPr>
          <a:xfrm>
            <a:off x="0" y="4616680"/>
            <a:ext cx="18288000" cy="4935931"/>
            <a:chOff x="0" y="0"/>
            <a:chExt cx="3011486" cy="812800"/>
          </a:xfrm>
        </p:grpSpPr>
        <p:sp>
          <p:nvSpPr>
            <p:cNvPr id="4" name="Freeform 4"/>
            <p:cNvSpPr/>
            <p:nvPr/>
          </p:nvSpPr>
          <p:spPr>
            <a:xfrm>
              <a:off x="0" y="0"/>
              <a:ext cx="3011486" cy="812800"/>
            </a:xfrm>
            <a:custGeom>
              <a:avLst/>
              <a:gdLst/>
              <a:ahLst/>
              <a:cxnLst/>
              <a:rect l="l" t="t" r="r" b="b"/>
              <a:pathLst>
                <a:path w="3011486" h="812800">
                  <a:moveTo>
                    <a:pt x="0" y="0"/>
                  </a:moveTo>
                  <a:lnTo>
                    <a:pt x="3011486" y="0"/>
                  </a:lnTo>
                  <a:lnTo>
                    <a:pt x="3011486" y="812800"/>
                  </a:lnTo>
                  <a:lnTo>
                    <a:pt x="0" y="812800"/>
                  </a:lnTo>
                  <a:close/>
                </a:path>
              </a:pathLst>
            </a:custGeom>
            <a:blipFill>
              <a:blip r:embed="rId2"/>
              <a:stretch>
                <a:fillRect t="-89866" b="-89866"/>
              </a:stretch>
            </a:blipFill>
          </p:spPr>
        </p:sp>
      </p:grpSp>
      <p:sp>
        <p:nvSpPr>
          <p:cNvPr id="5" name="Freeform 5"/>
          <p:cNvSpPr/>
          <p:nvPr/>
        </p:nvSpPr>
        <p:spPr>
          <a:xfrm>
            <a:off x="0" y="9552611"/>
            <a:ext cx="9144000" cy="1596044"/>
          </a:xfrm>
          <a:custGeom>
            <a:avLst/>
            <a:gdLst/>
            <a:ahLst/>
            <a:cxnLst/>
            <a:rect l="l" t="t" r="r" b="b"/>
            <a:pathLst>
              <a:path w="9144000" h="1596044">
                <a:moveTo>
                  <a:pt x="0" y="0"/>
                </a:moveTo>
                <a:lnTo>
                  <a:pt x="9144000" y="0"/>
                </a:lnTo>
                <a:lnTo>
                  <a:pt x="9144000" y="1596044"/>
                </a:lnTo>
                <a:lnTo>
                  <a:pt x="0" y="1596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144000" y="9552611"/>
            <a:ext cx="9144000" cy="1596044"/>
          </a:xfrm>
          <a:custGeom>
            <a:avLst/>
            <a:gdLst/>
            <a:ahLst/>
            <a:cxnLst/>
            <a:rect l="l" t="t" r="r" b="b"/>
            <a:pathLst>
              <a:path w="9144000" h="1596044">
                <a:moveTo>
                  <a:pt x="0" y="0"/>
                </a:moveTo>
                <a:lnTo>
                  <a:pt x="9144000" y="0"/>
                </a:lnTo>
                <a:lnTo>
                  <a:pt x="9144000" y="1596044"/>
                </a:lnTo>
                <a:lnTo>
                  <a:pt x="0" y="1596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1191544" y="1238597"/>
            <a:ext cx="16067756" cy="1982568"/>
            <a:chOff x="0" y="-85725"/>
            <a:chExt cx="21423674" cy="2643423"/>
          </a:xfrm>
        </p:grpSpPr>
        <p:sp>
          <p:nvSpPr>
            <p:cNvPr id="8" name="TextBox 8"/>
            <p:cNvSpPr txBox="1"/>
            <p:nvPr/>
          </p:nvSpPr>
          <p:spPr>
            <a:xfrm>
              <a:off x="0" y="-85725"/>
              <a:ext cx="21423674" cy="1624376"/>
            </a:xfrm>
            <a:prstGeom prst="rect">
              <a:avLst/>
            </a:prstGeom>
          </p:spPr>
          <p:txBody>
            <a:bodyPr lIns="0" tIns="0" rIns="0" bIns="0" rtlCol="0" anchor="t">
              <a:spAutoFit/>
            </a:bodyPr>
            <a:lstStyle/>
            <a:p>
              <a:pPr marL="0" lvl="0" indent="0" algn="ctr">
                <a:lnSpc>
                  <a:spcPts val="9466"/>
                </a:lnSpc>
              </a:pPr>
              <a:r>
                <a:rPr lang="en-US" sz="8605" b="1" dirty="0">
                  <a:solidFill>
                    <a:srgbClr val="111111"/>
                  </a:solidFill>
                  <a:latin typeface="Times New Roman Bold"/>
                  <a:ea typeface="Times New Roman Bold"/>
                  <a:cs typeface="Times New Roman Bold"/>
                  <a:sym typeface="Times New Roman Bold"/>
                </a:rPr>
                <a:t>Financial Analysis </a:t>
              </a:r>
            </a:p>
          </p:txBody>
        </p:sp>
        <p:sp>
          <p:nvSpPr>
            <p:cNvPr id="9" name="TextBox 9"/>
            <p:cNvSpPr txBox="1"/>
            <p:nvPr/>
          </p:nvSpPr>
          <p:spPr>
            <a:xfrm>
              <a:off x="0" y="1741065"/>
              <a:ext cx="21423674" cy="816633"/>
            </a:xfrm>
            <a:prstGeom prst="rect">
              <a:avLst/>
            </a:prstGeom>
          </p:spPr>
          <p:txBody>
            <a:bodyPr lIns="0" tIns="0" rIns="0" bIns="0" rtlCol="0" anchor="t">
              <a:spAutoFit/>
            </a:bodyPr>
            <a:lstStyle/>
            <a:p>
              <a:pPr marL="0" lvl="0" indent="0" algn="ctr">
                <a:lnSpc>
                  <a:spcPts val="4989"/>
                </a:lnSpc>
              </a:pPr>
              <a:r>
                <a:rPr lang="en-US" sz="3563" b="1" dirty="0">
                  <a:solidFill>
                    <a:srgbClr val="111111"/>
                  </a:solidFill>
                  <a:latin typeface="Times New Roman Medium"/>
                  <a:ea typeface="Times New Roman Medium"/>
                  <a:cs typeface="Times New Roman Medium"/>
                  <a:sym typeface="Times New Roman Medium"/>
                </a:rPr>
                <a:t>Understanding the numbers behind trends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1086" b="-11086"/>
            </a:stretch>
          </a:blipFill>
        </p:spPr>
        <p:txBody>
          <a:bodyPr/>
          <a:lstStyle/>
          <a:p>
            <a:endParaRPr lang="en-GB" dirty="0"/>
          </a:p>
        </p:txBody>
      </p:sp>
      <p:sp>
        <p:nvSpPr>
          <p:cNvPr id="3" name="Freeform 3"/>
          <p:cNvSpPr/>
          <p:nvPr/>
        </p:nvSpPr>
        <p:spPr>
          <a:xfrm>
            <a:off x="8624274" y="4606813"/>
            <a:ext cx="9663726" cy="5512310"/>
          </a:xfrm>
          <a:custGeom>
            <a:avLst/>
            <a:gdLst/>
            <a:ahLst/>
            <a:cxnLst/>
            <a:rect l="l" t="t" r="r" b="b"/>
            <a:pathLst>
              <a:path w="9663726" h="5512310">
                <a:moveTo>
                  <a:pt x="0" y="0"/>
                </a:moveTo>
                <a:lnTo>
                  <a:pt x="9663726" y="0"/>
                </a:lnTo>
                <a:lnTo>
                  <a:pt x="9663726" y="5512310"/>
                </a:lnTo>
                <a:lnTo>
                  <a:pt x="0" y="5512310"/>
                </a:lnTo>
                <a:lnTo>
                  <a:pt x="0" y="0"/>
                </a:lnTo>
                <a:close/>
              </a:path>
            </a:pathLst>
          </a:custGeom>
          <a:blipFill>
            <a:blip r:embed="rId4"/>
            <a:stretch>
              <a:fillRect/>
            </a:stretch>
          </a:blipFill>
        </p:spPr>
      </p:sp>
      <p:sp>
        <p:nvSpPr>
          <p:cNvPr id="4" name="Freeform 4"/>
          <p:cNvSpPr/>
          <p:nvPr/>
        </p:nvSpPr>
        <p:spPr>
          <a:xfrm>
            <a:off x="7722395" y="1240939"/>
            <a:ext cx="10565605" cy="3365874"/>
          </a:xfrm>
          <a:custGeom>
            <a:avLst/>
            <a:gdLst/>
            <a:ahLst/>
            <a:cxnLst/>
            <a:rect l="l" t="t" r="r" b="b"/>
            <a:pathLst>
              <a:path w="10565605" h="3365874">
                <a:moveTo>
                  <a:pt x="0" y="0"/>
                </a:moveTo>
                <a:lnTo>
                  <a:pt x="10565605" y="0"/>
                </a:lnTo>
                <a:lnTo>
                  <a:pt x="10565605" y="3365874"/>
                </a:lnTo>
                <a:lnTo>
                  <a:pt x="0" y="3365874"/>
                </a:lnTo>
                <a:lnTo>
                  <a:pt x="0" y="0"/>
                </a:lnTo>
                <a:close/>
              </a:path>
            </a:pathLst>
          </a:custGeom>
          <a:blipFill>
            <a:blip r:embed="rId5"/>
            <a:stretch>
              <a:fillRect/>
            </a:stretch>
          </a:blipFill>
        </p:spPr>
      </p:sp>
      <p:sp>
        <p:nvSpPr>
          <p:cNvPr id="5" name="TextBox 5"/>
          <p:cNvSpPr txBox="1"/>
          <p:nvPr/>
        </p:nvSpPr>
        <p:spPr>
          <a:xfrm>
            <a:off x="669098" y="341254"/>
            <a:ext cx="4875729" cy="511810"/>
          </a:xfrm>
          <a:prstGeom prst="rect">
            <a:avLst/>
          </a:prstGeom>
        </p:spPr>
        <p:txBody>
          <a:bodyPr lIns="0" tIns="0" rIns="0" bIns="0" rtlCol="0" anchor="t">
            <a:spAutoFit/>
          </a:bodyPr>
          <a:lstStyle/>
          <a:p>
            <a:pPr algn="ctr">
              <a:lnSpc>
                <a:spcPts val="4160"/>
              </a:lnSpc>
              <a:spcBef>
                <a:spcPct val="0"/>
              </a:spcBef>
            </a:pPr>
            <a:r>
              <a:rPr lang="en-US" sz="3200" b="1">
                <a:solidFill>
                  <a:srgbClr val="000000"/>
                </a:solidFill>
                <a:latin typeface="Barlow Medium"/>
                <a:ea typeface="Barlow Medium"/>
                <a:cs typeface="Barlow Medium"/>
                <a:sym typeface="Barlow Medium"/>
              </a:rPr>
              <a:t>Discount Impact over Profit</a:t>
            </a:r>
          </a:p>
        </p:txBody>
      </p:sp>
      <p:sp>
        <p:nvSpPr>
          <p:cNvPr id="6" name="TextBox 6"/>
          <p:cNvSpPr txBox="1"/>
          <p:nvPr/>
        </p:nvSpPr>
        <p:spPr>
          <a:xfrm>
            <a:off x="-79592" y="1714500"/>
            <a:ext cx="7351048" cy="5342809"/>
          </a:xfrm>
          <a:prstGeom prst="rect">
            <a:avLst/>
          </a:prstGeom>
        </p:spPr>
        <p:txBody>
          <a:bodyPr lIns="0" tIns="0" rIns="0" bIns="0" rtlCol="0" anchor="t">
            <a:spAutoFit/>
          </a:bodyPr>
          <a:lstStyle/>
          <a:p>
            <a:pPr marL="580189" lvl="1" indent="-290094" algn="l">
              <a:lnSpc>
                <a:spcPts val="3493"/>
              </a:lnSpc>
              <a:buFont typeface="Arial"/>
              <a:buChar char="•"/>
            </a:pPr>
            <a:r>
              <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rPr>
              <a:t>Highlights categories with the highest average discounts in 2012 and 2013.</a:t>
            </a:r>
          </a:p>
          <a:p>
            <a:pPr marL="580189" lvl="1" indent="-290094" algn="l">
              <a:lnSpc>
                <a:spcPts val="3493"/>
              </a:lnSpc>
              <a:buFont typeface="Arial"/>
              <a:buChar char="•"/>
            </a:pPr>
            <a:r>
              <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rPr>
              <a:t>Allows comparison of </a:t>
            </a:r>
            <a:r>
              <a:rPr lang="en-US" sz="2400" dirty="0" err="1">
                <a:solidFill>
                  <a:srgbClr val="000000"/>
                </a:solidFill>
                <a:latin typeface="Times New Roman" panose="02020603050405020304" pitchFamily="18" charset="0"/>
                <a:ea typeface="Barlow Medium"/>
                <a:cs typeface="Times New Roman" panose="02020603050405020304" pitchFamily="18" charset="0"/>
                <a:sym typeface="Barlow Medium"/>
              </a:rPr>
              <a:t>TotalRevenue</a:t>
            </a:r>
            <a:r>
              <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rPr>
              <a:t> and </a:t>
            </a:r>
            <a:r>
              <a:rPr lang="en-US" sz="2400" dirty="0" err="1">
                <a:solidFill>
                  <a:srgbClr val="000000"/>
                </a:solidFill>
                <a:latin typeface="Times New Roman" panose="02020603050405020304" pitchFamily="18" charset="0"/>
                <a:ea typeface="Barlow Medium"/>
                <a:cs typeface="Times New Roman" panose="02020603050405020304" pitchFamily="18" charset="0"/>
                <a:sym typeface="Barlow Medium"/>
              </a:rPr>
              <a:t>TotalProfit</a:t>
            </a:r>
            <a:r>
              <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rPr>
              <a:t> for high-discount categories.</a:t>
            </a:r>
          </a:p>
          <a:p>
            <a:pPr marL="580189" lvl="1" indent="-290094" algn="l">
              <a:lnSpc>
                <a:spcPts val="3493"/>
              </a:lnSpc>
              <a:buFont typeface="Arial"/>
              <a:buChar char="•"/>
            </a:pPr>
            <a:r>
              <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rPr>
              <a:t>The large increase in discounts in 2012 might indicate that the company faced difficulties moving products, so they used discounts to increase sales and clear out inventory. This could have been necessary to meet sales goals or react to market conditions.</a:t>
            </a:r>
          </a:p>
          <a:p>
            <a:pPr marL="580189" lvl="1" indent="-290094" algn="l">
              <a:lnSpc>
                <a:spcPts val="3493"/>
              </a:lnSpc>
              <a:buFont typeface="Arial"/>
              <a:buChar char="•"/>
            </a:pPr>
            <a:r>
              <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rPr>
              <a:t>There is a correlation between aggressive discount and low profit.</a:t>
            </a:r>
          </a:p>
          <a:p>
            <a:pPr algn="l">
              <a:lnSpc>
                <a:spcPts val="3493"/>
              </a:lnSpc>
            </a:pPr>
            <a:endParaRPr lang="en-US" sz="2687" b="1" dirty="0">
              <a:solidFill>
                <a:srgbClr val="000000"/>
              </a:solidFill>
              <a:latin typeface="Barlow Medium"/>
              <a:ea typeface="Barlow Medium"/>
              <a:cs typeface="Barlow Medium"/>
              <a:sym typeface="Barlow Medium"/>
            </a:endParaRPr>
          </a:p>
        </p:txBody>
      </p:sp>
      <p:sp>
        <p:nvSpPr>
          <p:cNvPr id="7" name="TextBox 6">
            <a:extLst>
              <a:ext uri="{FF2B5EF4-FFF2-40B4-BE49-F238E27FC236}">
                <a16:creationId xmlns:a16="http://schemas.microsoft.com/office/drawing/2014/main" id="{4B3DC609-C27F-994C-7E80-72A66A0966B2}"/>
              </a:ext>
            </a:extLst>
          </p:cNvPr>
          <p:cNvSpPr txBox="1"/>
          <p:nvPr/>
        </p:nvSpPr>
        <p:spPr>
          <a:xfrm>
            <a:off x="516162" y="7095409"/>
            <a:ext cx="6570438" cy="1938992"/>
          </a:xfrm>
          <a:prstGeom prst="rect">
            <a:avLst/>
          </a:prstGeom>
          <a:noFill/>
        </p:spPr>
        <p:txBody>
          <a:bodyPr wrap="square" rtlCol="0">
            <a:spAutoFit/>
          </a:bodyPr>
          <a:lstStyle/>
          <a:p>
            <a:r>
              <a:rPr lang="en-GB" sz="2400" b="1" dirty="0">
                <a:latin typeface="Times New Roman" panose="02020603050405020304" pitchFamily="18" charset="0"/>
                <a:cs typeface="Times New Roman" panose="02020603050405020304" pitchFamily="18" charset="0"/>
              </a:rPr>
              <a:t>Focus on profitability over Revenue</a:t>
            </a:r>
          </a:p>
          <a:p>
            <a:r>
              <a:rPr lang="en-GB" sz="2400" dirty="0">
                <a:latin typeface="Times New Roman" panose="02020603050405020304" pitchFamily="18" charset="0"/>
                <a:cs typeface="Times New Roman" panose="02020603050405020304" pitchFamily="18" charset="0"/>
              </a:rPr>
              <a:t>Shift the focus from pure revenue (</a:t>
            </a:r>
            <a:r>
              <a:rPr lang="en-GB" sz="2400" dirty="0" err="1">
                <a:latin typeface="Times New Roman" panose="02020603050405020304" pitchFamily="18" charset="0"/>
                <a:cs typeface="Times New Roman" panose="02020603050405020304" pitchFamily="18" charset="0"/>
              </a:rPr>
              <a:t>e.g</a:t>
            </a:r>
            <a:r>
              <a:rPr lang="en-GB" sz="2400" dirty="0">
                <a:latin typeface="Times New Roman" panose="02020603050405020304" pitchFamily="18" charset="0"/>
                <a:cs typeface="Times New Roman" panose="02020603050405020304" pitchFamily="18" charset="0"/>
              </a:rPr>
              <a:t> through excessive discounts) to sustainable profit growth by reducing discounts for underperforming products and focusing on high-margin categories.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086" b="-11086"/>
            </a:stretch>
          </a:blipFill>
        </p:spPr>
      </p:sp>
      <p:sp>
        <p:nvSpPr>
          <p:cNvPr id="3" name="Freeform 3"/>
          <p:cNvSpPr/>
          <p:nvPr/>
        </p:nvSpPr>
        <p:spPr>
          <a:xfrm>
            <a:off x="8361307" y="2256746"/>
            <a:ext cx="8897993" cy="5773507"/>
          </a:xfrm>
          <a:custGeom>
            <a:avLst/>
            <a:gdLst/>
            <a:ahLst/>
            <a:cxnLst/>
            <a:rect l="l" t="t" r="r" b="b"/>
            <a:pathLst>
              <a:path w="8897993" h="5773507">
                <a:moveTo>
                  <a:pt x="0" y="0"/>
                </a:moveTo>
                <a:lnTo>
                  <a:pt x="8897993" y="0"/>
                </a:lnTo>
                <a:lnTo>
                  <a:pt x="8897993" y="5773508"/>
                </a:lnTo>
                <a:lnTo>
                  <a:pt x="0" y="5773508"/>
                </a:lnTo>
                <a:lnTo>
                  <a:pt x="0" y="0"/>
                </a:lnTo>
                <a:close/>
              </a:path>
            </a:pathLst>
          </a:custGeom>
          <a:blipFill>
            <a:blip r:embed="rId3"/>
            <a:stretch>
              <a:fillRect/>
            </a:stretch>
          </a:blipFill>
        </p:spPr>
      </p:sp>
      <p:sp>
        <p:nvSpPr>
          <p:cNvPr id="4" name="TextBox 4"/>
          <p:cNvSpPr txBox="1"/>
          <p:nvPr/>
        </p:nvSpPr>
        <p:spPr>
          <a:xfrm>
            <a:off x="2868358" y="602615"/>
            <a:ext cx="10985897" cy="795020"/>
          </a:xfrm>
          <a:prstGeom prst="rect">
            <a:avLst/>
          </a:prstGeom>
        </p:spPr>
        <p:txBody>
          <a:bodyPr lIns="0" tIns="0" rIns="0" bIns="0" rtlCol="0" anchor="t">
            <a:spAutoFit/>
          </a:bodyPr>
          <a:lstStyle/>
          <a:p>
            <a:pPr algn="ctr">
              <a:lnSpc>
                <a:spcPts val="6369"/>
              </a:lnSpc>
              <a:spcBef>
                <a:spcPct val="0"/>
              </a:spcBef>
            </a:pPr>
            <a:r>
              <a:rPr lang="en-US" sz="4899" b="1">
                <a:solidFill>
                  <a:srgbClr val="000000"/>
                </a:solidFill>
                <a:latin typeface="Barlow Medium"/>
                <a:ea typeface="Barlow Medium"/>
                <a:cs typeface="Barlow Medium"/>
                <a:sym typeface="Barlow Medium"/>
              </a:rPr>
              <a:t>Analysis monthly profit during 2011 -2014</a:t>
            </a:r>
          </a:p>
        </p:txBody>
      </p:sp>
      <p:sp>
        <p:nvSpPr>
          <p:cNvPr id="5" name="TextBox 5"/>
          <p:cNvSpPr txBox="1"/>
          <p:nvPr/>
        </p:nvSpPr>
        <p:spPr>
          <a:xfrm>
            <a:off x="231811" y="1922780"/>
            <a:ext cx="8066093" cy="6881371"/>
          </a:xfrm>
          <a:prstGeom prst="rect">
            <a:avLst/>
          </a:prstGeom>
        </p:spPr>
        <p:txBody>
          <a:bodyPr lIns="0" tIns="0" rIns="0" bIns="0" rtlCol="0" anchor="t">
            <a:spAutoFit/>
          </a:bodyPr>
          <a:lstStyle/>
          <a:p>
            <a:pPr algn="l">
              <a:lnSpc>
                <a:spcPts val="3639"/>
              </a:lnSpc>
              <a:spcBef>
                <a:spcPct val="0"/>
              </a:spcBef>
            </a:pPr>
            <a:r>
              <a:rPr lang="en-US" sz="2799" dirty="0">
                <a:solidFill>
                  <a:srgbClr val="000000"/>
                </a:solidFill>
                <a:latin typeface="Times New Roman" panose="02020603050405020304" pitchFamily="18" charset="0"/>
                <a:ea typeface="Barlow Medium"/>
                <a:cs typeface="Times New Roman" panose="02020603050405020304" pitchFamily="18" charset="0"/>
                <a:sym typeface="Barlow Medium"/>
              </a:rPr>
              <a:t> Overall Trend</a:t>
            </a:r>
          </a:p>
          <a:p>
            <a:pPr algn="l">
              <a:lnSpc>
                <a:spcPts val="3639"/>
              </a:lnSpc>
              <a:spcBef>
                <a:spcPct val="0"/>
              </a:spcBef>
            </a:pPr>
            <a:r>
              <a:rPr lang="en-US" sz="2799" dirty="0">
                <a:solidFill>
                  <a:srgbClr val="000000"/>
                </a:solidFill>
                <a:latin typeface="Times New Roman" panose="02020603050405020304" pitchFamily="18" charset="0"/>
                <a:ea typeface="Barlow Medium"/>
                <a:cs typeface="Times New Roman" panose="02020603050405020304" pitchFamily="18" charset="0"/>
                <a:sym typeface="Barlow Medium"/>
              </a:rPr>
              <a:t> • The graph demonstrates a clear upward trend in total monthly profit from 2011 to 2014.</a:t>
            </a:r>
          </a:p>
          <a:p>
            <a:pPr algn="l">
              <a:lnSpc>
                <a:spcPts val="3639"/>
              </a:lnSpc>
              <a:spcBef>
                <a:spcPct val="0"/>
              </a:spcBef>
            </a:pPr>
            <a:r>
              <a:rPr lang="en-US" sz="2799" dirty="0">
                <a:solidFill>
                  <a:srgbClr val="000000"/>
                </a:solidFill>
                <a:latin typeface="Times New Roman" panose="02020603050405020304" pitchFamily="18" charset="0"/>
                <a:ea typeface="Barlow Medium"/>
                <a:cs typeface="Times New Roman" panose="02020603050405020304" pitchFamily="18" charset="0"/>
                <a:sym typeface="Barlow Medium"/>
              </a:rPr>
              <a:t> • While 2011 and 2012 show relatively low or negative profit margins, there is significant improvement starting in 2013, which continues to grow steadily in 2014.</a:t>
            </a:r>
          </a:p>
          <a:p>
            <a:pPr algn="l">
              <a:lnSpc>
                <a:spcPts val="3639"/>
              </a:lnSpc>
              <a:spcBef>
                <a:spcPct val="0"/>
              </a:spcBef>
            </a:pPr>
            <a:endParaRPr lang="en-US" sz="2799" dirty="0">
              <a:solidFill>
                <a:srgbClr val="000000"/>
              </a:solidFill>
              <a:latin typeface="Times New Roman" panose="02020603050405020304" pitchFamily="18" charset="0"/>
              <a:ea typeface="Barlow Medium"/>
              <a:cs typeface="Times New Roman" panose="02020603050405020304" pitchFamily="18" charset="0"/>
              <a:sym typeface="Barlow Medium"/>
            </a:endParaRPr>
          </a:p>
          <a:p>
            <a:pPr algn="l">
              <a:lnSpc>
                <a:spcPts val="3639"/>
              </a:lnSpc>
            </a:pPr>
            <a:r>
              <a:rPr lang="en-US" sz="2799" dirty="0">
                <a:solidFill>
                  <a:srgbClr val="000000"/>
                </a:solidFill>
                <a:latin typeface="Times New Roman" panose="02020603050405020304" pitchFamily="18" charset="0"/>
                <a:ea typeface="Barlow Medium"/>
                <a:cs typeface="Times New Roman" panose="02020603050405020304" pitchFamily="18" charset="0"/>
                <a:sym typeface="Barlow Medium"/>
              </a:rPr>
              <a:t> This analysis highlights a turnaround from inconsistent profitability in earlier years to strong growth in later years, indicating a company in the process of scaling and optimizing its business strategies.</a:t>
            </a:r>
          </a:p>
          <a:p>
            <a:pPr algn="l">
              <a:lnSpc>
                <a:spcPts val="3639"/>
              </a:lnSpc>
              <a:spcBef>
                <a:spcPct val="0"/>
              </a:spcBef>
            </a:pPr>
            <a:endParaRPr lang="en-US" sz="2799" b="1" dirty="0">
              <a:solidFill>
                <a:srgbClr val="000000"/>
              </a:solidFill>
              <a:latin typeface="Barlow Medium"/>
              <a:ea typeface="Barlow Medium"/>
              <a:cs typeface="Barlow Medium"/>
              <a:sym typeface="Barlow Medium"/>
            </a:endParaRPr>
          </a:p>
          <a:p>
            <a:pPr algn="l">
              <a:lnSpc>
                <a:spcPts val="3639"/>
              </a:lnSpc>
              <a:spcBef>
                <a:spcPct val="0"/>
              </a:spcBef>
            </a:pPr>
            <a:endParaRPr lang="en-US" sz="2799" b="1" dirty="0">
              <a:solidFill>
                <a:srgbClr val="000000"/>
              </a:solidFill>
              <a:latin typeface="Barlow Medium"/>
              <a:ea typeface="Barlow Medium"/>
              <a:cs typeface="Barlow Medium"/>
              <a:sym typeface="Barlow Medium"/>
            </a:endParaRPr>
          </a:p>
          <a:p>
            <a:pPr algn="l">
              <a:lnSpc>
                <a:spcPts val="3639"/>
              </a:lnSpc>
              <a:spcBef>
                <a:spcPct val="0"/>
              </a:spcBef>
            </a:pPr>
            <a:r>
              <a:rPr lang="en-US" sz="2799" b="1" dirty="0">
                <a:solidFill>
                  <a:srgbClr val="000000"/>
                </a:solidFill>
                <a:latin typeface="Barlow Medium"/>
                <a:ea typeface="Barlow Medium"/>
                <a:cs typeface="Barlow Medium"/>
                <a:sym typeface="Barlow Medium"/>
              </a:rPr>
              <a:t> </a:t>
            </a:r>
          </a:p>
          <a:p>
            <a:pPr algn="l">
              <a:lnSpc>
                <a:spcPts val="3639"/>
              </a:lnSpc>
              <a:spcBef>
                <a:spcPct val="0"/>
              </a:spcBef>
            </a:pPr>
            <a:endParaRPr lang="en-US" sz="2799" b="1" dirty="0">
              <a:solidFill>
                <a:srgbClr val="000000"/>
              </a:solidFill>
              <a:latin typeface="Barlow Medium"/>
              <a:ea typeface="Barlow Medium"/>
              <a:cs typeface="Barlow Medium"/>
              <a:sym typeface="Barlow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086" b="-11086"/>
            </a:stretch>
          </a:blipFill>
        </p:spPr>
      </p:sp>
      <p:sp>
        <p:nvSpPr>
          <p:cNvPr id="3" name="Freeform 3"/>
          <p:cNvSpPr/>
          <p:nvPr/>
        </p:nvSpPr>
        <p:spPr>
          <a:xfrm>
            <a:off x="7210318" y="3181487"/>
            <a:ext cx="11077682" cy="6076813"/>
          </a:xfrm>
          <a:custGeom>
            <a:avLst/>
            <a:gdLst/>
            <a:ahLst/>
            <a:cxnLst/>
            <a:rect l="l" t="t" r="r" b="b"/>
            <a:pathLst>
              <a:path w="11077682" h="6076813">
                <a:moveTo>
                  <a:pt x="0" y="0"/>
                </a:moveTo>
                <a:lnTo>
                  <a:pt x="11077682" y="0"/>
                </a:lnTo>
                <a:lnTo>
                  <a:pt x="11077682" y="6076813"/>
                </a:lnTo>
                <a:lnTo>
                  <a:pt x="0" y="6076813"/>
                </a:lnTo>
                <a:lnTo>
                  <a:pt x="0" y="0"/>
                </a:lnTo>
                <a:close/>
              </a:path>
            </a:pathLst>
          </a:custGeom>
          <a:blipFill>
            <a:blip r:embed="rId3"/>
            <a:stretch>
              <a:fillRect/>
            </a:stretch>
          </a:blipFill>
        </p:spPr>
      </p:sp>
      <p:sp>
        <p:nvSpPr>
          <p:cNvPr id="4" name="TextBox 4"/>
          <p:cNvSpPr txBox="1"/>
          <p:nvPr/>
        </p:nvSpPr>
        <p:spPr>
          <a:xfrm>
            <a:off x="2737092" y="602615"/>
            <a:ext cx="11248430" cy="795020"/>
          </a:xfrm>
          <a:prstGeom prst="rect">
            <a:avLst/>
          </a:prstGeom>
        </p:spPr>
        <p:txBody>
          <a:bodyPr lIns="0" tIns="0" rIns="0" bIns="0" rtlCol="0" anchor="t">
            <a:spAutoFit/>
          </a:bodyPr>
          <a:lstStyle/>
          <a:p>
            <a:pPr algn="ctr">
              <a:lnSpc>
                <a:spcPts val="6369"/>
              </a:lnSpc>
              <a:spcBef>
                <a:spcPct val="0"/>
              </a:spcBef>
            </a:pPr>
            <a:r>
              <a:rPr lang="en-US" sz="4899" b="1">
                <a:solidFill>
                  <a:srgbClr val="000000"/>
                </a:solidFill>
                <a:latin typeface="Barlow Medium"/>
                <a:ea typeface="Barlow Medium"/>
                <a:cs typeface="Barlow Medium"/>
                <a:sym typeface="Barlow Medium"/>
              </a:rPr>
              <a:t>Analysis quarterly profit during 2011 -2014</a:t>
            </a:r>
          </a:p>
        </p:txBody>
      </p:sp>
      <p:sp>
        <p:nvSpPr>
          <p:cNvPr id="5" name="TextBox 5"/>
          <p:cNvSpPr txBox="1"/>
          <p:nvPr/>
        </p:nvSpPr>
        <p:spPr>
          <a:xfrm>
            <a:off x="-277266" y="2052195"/>
            <a:ext cx="7152860" cy="6253187"/>
          </a:xfrm>
          <a:prstGeom prst="rect">
            <a:avLst/>
          </a:prstGeom>
        </p:spPr>
        <p:txBody>
          <a:bodyPr lIns="0" tIns="0" rIns="0" bIns="0" rtlCol="0" anchor="t">
            <a:spAutoFit/>
          </a:bodyPr>
          <a:lstStyle/>
          <a:p>
            <a:pPr marL="586220" lvl="1" indent="-293110" algn="l">
              <a:lnSpc>
                <a:spcPts val="3529"/>
              </a:lnSpc>
              <a:buFont typeface="Arial"/>
              <a:buChar char="•"/>
            </a:pPr>
            <a:r>
              <a:rPr lang="en-US" sz="2715" dirty="0">
                <a:solidFill>
                  <a:srgbClr val="000000"/>
                </a:solidFill>
                <a:latin typeface="Times New Roman" panose="02020603050405020304" pitchFamily="18" charset="0"/>
                <a:ea typeface="Barlow Medium"/>
                <a:cs typeface="Times New Roman" panose="02020603050405020304" pitchFamily="18" charset="0"/>
                <a:sym typeface="Barlow Medium"/>
              </a:rPr>
              <a:t>Looking at the data overall, there is a clear seasonal pattern. </a:t>
            </a:r>
          </a:p>
          <a:p>
            <a:pPr marL="586220" lvl="1" indent="-293110" algn="l">
              <a:lnSpc>
                <a:spcPts val="3529"/>
              </a:lnSpc>
              <a:buFont typeface="Arial"/>
              <a:buChar char="•"/>
            </a:pPr>
            <a:r>
              <a:rPr lang="en-US" sz="2715" dirty="0">
                <a:solidFill>
                  <a:srgbClr val="000000"/>
                </a:solidFill>
                <a:latin typeface="Times New Roman" panose="02020603050405020304" pitchFamily="18" charset="0"/>
                <a:ea typeface="Barlow Medium"/>
                <a:cs typeface="Times New Roman" panose="02020603050405020304" pitchFamily="18" charset="0"/>
                <a:sym typeface="Barlow Medium"/>
              </a:rPr>
              <a:t>Q4 is often the strongest quarter, as seen in 2011, 2012, and 2013, likely due to higher sales during holidays or promotional periods. </a:t>
            </a:r>
          </a:p>
          <a:p>
            <a:pPr marL="586220" lvl="1" indent="-293110" algn="l">
              <a:lnSpc>
                <a:spcPts val="3529"/>
              </a:lnSpc>
              <a:buFont typeface="Arial"/>
              <a:buChar char="•"/>
            </a:pPr>
            <a:r>
              <a:rPr lang="en-US" sz="2715" dirty="0">
                <a:solidFill>
                  <a:srgbClr val="000000"/>
                </a:solidFill>
                <a:latin typeface="Times New Roman" panose="02020603050405020304" pitchFamily="18" charset="0"/>
                <a:ea typeface="Barlow Medium"/>
                <a:cs typeface="Times New Roman" panose="02020603050405020304" pitchFamily="18" charset="0"/>
                <a:sym typeface="Barlow Medium"/>
              </a:rPr>
              <a:t>Q1 also performs well in some years, such as 2012 and 2014, possibly because of leftover sales momentum from the holidays. </a:t>
            </a:r>
          </a:p>
          <a:p>
            <a:pPr marL="586220" lvl="1" indent="-293110" algn="l">
              <a:lnSpc>
                <a:spcPts val="3529"/>
              </a:lnSpc>
              <a:buFont typeface="Arial"/>
              <a:buChar char="•"/>
            </a:pPr>
            <a:r>
              <a:rPr lang="en-US" sz="2715" dirty="0">
                <a:solidFill>
                  <a:srgbClr val="000000"/>
                </a:solidFill>
                <a:latin typeface="Times New Roman" panose="02020603050405020304" pitchFamily="18" charset="0"/>
                <a:ea typeface="Barlow Medium"/>
                <a:cs typeface="Times New Roman" panose="02020603050405020304" pitchFamily="18" charset="0"/>
                <a:sym typeface="Barlow Medium"/>
              </a:rPr>
              <a:t>Q2 and Q3 are usually weaker quarters, showing slower sales during these periods. </a:t>
            </a:r>
          </a:p>
          <a:p>
            <a:pPr marL="586220" lvl="1" indent="-293110" algn="l">
              <a:lnSpc>
                <a:spcPts val="3529"/>
              </a:lnSpc>
              <a:buFont typeface="Arial"/>
              <a:buChar char="•"/>
            </a:pPr>
            <a:r>
              <a:rPr lang="en-US" sz="2715" dirty="0">
                <a:solidFill>
                  <a:srgbClr val="000000"/>
                </a:solidFill>
                <a:latin typeface="Times New Roman" panose="02020603050405020304" pitchFamily="18" charset="0"/>
                <a:ea typeface="Barlow Medium"/>
                <a:cs typeface="Times New Roman" panose="02020603050405020304" pitchFamily="18" charset="0"/>
                <a:sym typeface="Barlow Medium"/>
              </a:rPr>
              <a:t>This seasonal behavior can help guide sales strategies, focusing on maximizing resources during Q4 and improving performance in the middle quarters of the year.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779485"/>
            <a:ext cx="6096000" cy="6955340"/>
          </a:xfrm>
          <a:prstGeom prst="rect">
            <a:avLst/>
          </a:prstGeom>
          <a:solidFill>
            <a:srgbClr val="D6D2CB"/>
          </a:solidFill>
        </p:spPr>
      </p:sp>
      <p:sp>
        <p:nvSpPr>
          <p:cNvPr id="3" name="AutoShape 3"/>
          <p:cNvSpPr/>
          <p:nvPr/>
        </p:nvSpPr>
        <p:spPr>
          <a:xfrm>
            <a:off x="6096000" y="2779485"/>
            <a:ext cx="6096000" cy="6955340"/>
          </a:xfrm>
          <a:prstGeom prst="rect">
            <a:avLst/>
          </a:prstGeom>
          <a:solidFill>
            <a:srgbClr val="BAB6B0"/>
          </a:solidFill>
        </p:spPr>
      </p:sp>
      <p:sp>
        <p:nvSpPr>
          <p:cNvPr id="4" name="AutoShape 4"/>
          <p:cNvSpPr/>
          <p:nvPr/>
        </p:nvSpPr>
        <p:spPr>
          <a:xfrm>
            <a:off x="12192000" y="2779485"/>
            <a:ext cx="6096000" cy="6955340"/>
          </a:xfrm>
          <a:prstGeom prst="rect">
            <a:avLst/>
          </a:prstGeom>
          <a:solidFill>
            <a:srgbClr val="D6D2CB"/>
          </a:solidFill>
        </p:spPr>
      </p:sp>
      <p:sp>
        <p:nvSpPr>
          <p:cNvPr id="5" name="Freeform 5"/>
          <p:cNvSpPr/>
          <p:nvPr/>
        </p:nvSpPr>
        <p:spPr>
          <a:xfrm flipH="1">
            <a:off x="14397056" y="0"/>
            <a:ext cx="4040799" cy="2402439"/>
          </a:xfrm>
          <a:custGeom>
            <a:avLst/>
            <a:gdLst/>
            <a:ahLst/>
            <a:cxnLst/>
            <a:rect l="l" t="t" r="r" b="b"/>
            <a:pathLst>
              <a:path w="4040799" h="2402439">
                <a:moveTo>
                  <a:pt x="4040799" y="0"/>
                </a:moveTo>
                <a:lnTo>
                  <a:pt x="0" y="0"/>
                </a:lnTo>
                <a:lnTo>
                  <a:pt x="0" y="2402439"/>
                </a:lnTo>
                <a:lnTo>
                  <a:pt x="4040799" y="2402439"/>
                </a:lnTo>
                <a:lnTo>
                  <a:pt x="40407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043940"/>
            <a:ext cx="10016772" cy="838200"/>
          </a:xfrm>
          <a:prstGeom prst="rect">
            <a:avLst/>
          </a:prstGeom>
        </p:spPr>
        <p:txBody>
          <a:bodyPr lIns="0" tIns="0" rIns="0" bIns="0" rtlCol="0" anchor="t">
            <a:spAutoFit/>
          </a:bodyPr>
          <a:lstStyle/>
          <a:p>
            <a:pPr marL="0" lvl="0" indent="0" algn="l">
              <a:lnSpc>
                <a:spcPts val="6600"/>
              </a:lnSpc>
            </a:pPr>
            <a:r>
              <a:rPr lang="en-US" sz="5500" b="1">
                <a:solidFill>
                  <a:srgbClr val="111111"/>
                </a:solidFill>
                <a:latin typeface="Barlow Bold"/>
                <a:ea typeface="Barlow Bold"/>
                <a:cs typeface="Barlow Bold"/>
                <a:sym typeface="Barlow Bold"/>
              </a:rPr>
              <a:t>Exploring insights through data</a:t>
            </a:r>
          </a:p>
        </p:txBody>
      </p:sp>
      <p:grpSp>
        <p:nvGrpSpPr>
          <p:cNvPr id="7" name="Group 7"/>
          <p:cNvGrpSpPr/>
          <p:nvPr/>
        </p:nvGrpSpPr>
        <p:grpSpPr>
          <a:xfrm>
            <a:off x="107034" y="2978777"/>
            <a:ext cx="5881933" cy="6401471"/>
            <a:chOff x="0" y="-38100"/>
            <a:chExt cx="7842577" cy="8535295"/>
          </a:xfrm>
        </p:grpSpPr>
        <p:sp>
          <p:nvSpPr>
            <p:cNvPr id="8" name="TextBox 8"/>
            <p:cNvSpPr txBox="1"/>
            <p:nvPr/>
          </p:nvSpPr>
          <p:spPr>
            <a:xfrm>
              <a:off x="0" y="1612831"/>
              <a:ext cx="7842577" cy="6884364"/>
            </a:xfrm>
            <a:prstGeom prst="rect">
              <a:avLst/>
            </a:prstGeom>
          </p:spPr>
          <p:txBody>
            <a:bodyPr lIns="0" tIns="0" rIns="0" bIns="0" rtlCol="0" anchor="t">
              <a:spAutoFit/>
            </a:bodyPr>
            <a:lstStyle/>
            <a:p>
              <a:pPr marL="526420" lvl="1" indent="-263210" algn="l">
                <a:lnSpc>
                  <a:spcPts val="3657"/>
                </a:lnSpc>
                <a:buFont typeface="Arial"/>
                <a:buChar char="•"/>
              </a:pPr>
              <a:r>
                <a:rPr lang="en-US" sz="2438" dirty="0">
                  <a:solidFill>
                    <a:srgbClr val="111111"/>
                  </a:solidFill>
                  <a:latin typeface="Times New Roman" panose="02020603050405020304" pitchFamily="18" charset="0"/>
                  <a:ea typeface="Barlow Medium"/>
                  <a:cs typeface="Times New Roman" panose="02020603050405020304" pitchFamily="18" charset="0"/>
                  <a:sym typeface="Barlow Medium"/>
                </a:rPr>
                <a:t>Offering high discounts can be an effective strategy to attract customers and increase sales volume, but it can also lead to negative profit margins if not managed carefully.</a:t>
              </a:r>
            </a:p>
            <a:p>
              <a:pPr marL="526420" lvl="1" indent="-263210" algn="l">
                <a:lnSpc>
                  <a:spcPts val="3657"/>
                </a:lnSpc>
                <a:buFont typeface="Arial"/>
                <a:buChar char="•"/>
              </a:pPr>
              <a:r>
                <a:rPr lang="en-US" sz="2438" dirty="0">
                  <a:solidFill>
                    <a:srgbClr val="111111"/>
                  </a:solidFill>
                  <a:latin typeface="Times New Roman" panose="02020603050405020304" pitchFamily="18" charset="0"/>
                  <a:ea typeface="Barlow Medium"/>
                  <a:cs typeface="Times New Roman" panose="02020603050405020304" pitchFamily="18" charset="0"/>
                  <a:sym typeface="Barlow Medium"/>
                </a:rPr>
                <a:t>Additionally, businesses should consider segmenting their market to apply targeted discounts that are aligned with customer purchasing behavior and profitability, thus safeguarding against eroding margins</a:t>
              </a:r>
              <a:r>
                <a:rPr lang="en-US" sz="2438" b="1" dirty="0">
                  <a:solidFill>
                    <a:srgbClr val="111111"/>
                  </a:solidFill>
                  <a:latin typeface="Barlow Medium"/>
                  <a:ea typeface="Barlow Medium"/>
                  <a:cs typeface="Barlow Medium"/>
                  <a:sym typeface="Barlow Medium"/>
                </a:rPr>
                <a:t>.</a:t>
              </a:r>
            </a:p>
            <a:p>
              <a:pPr algn="l">
                <a:lnSpc>
                  <a:spcPts val="3657"/>
                </a:lnSpc>
              </a:pPr>
              <a:endParaRPr lang="en-US" sz="2438" b="1" dirty="0">
                <a:solidFill>
                  <a:srgbClr val="111111"/>
                </a:solidFill>
                <a:latin typeface="Barlow Medium"/>
                <a:ea typeface="Barlow Medium"/>
                <a:cs typeface="Barlow Medium"/>
                <a:sym typeface="Barlow Medium"/>
              </a:endParaRPr>
            </a:p>
          </p:txBody>
        </p:sp>
        <p:sp>
          <p:nvSpPr>
            <p:cNvPr id="9" name="TextBox 9"/>
            <p:cNvSpPr txBox="1"/>
            <p:nvPr/>
          </p:nvSpPr>
          <p:spPr>
            <a:xfrm>
              <a:off x="0" y="-38100"/>
              <a:ext cx="7842577" cy="1234442"/>
            </a:xfrm>
            <a:prstGeom prst="rect">
              <a:avLst/>
            </a:prstGeom>
          </p:spPr>
          <p:txBody>
            <a:bodyPr lIns="0" tIns="0" rIns="0" bIns="0" rtlCol="0" anchor="t">
              <a:spAutoFit/>
            </a:bodyPr>
            <a:lstStyle/>
            <a:p>
              <a:pPr marL="0" lvl="0" indent="0" algn="l">
                <a:lnSpc>
                  <a:spcPts val="3704"/>
                </a:lnSpc>
              </a:pPr>
              <a:r>
                <a:rPr lang="en-US" sz="2849" b="1">
                  <a:solidFill>
                    <a:srgbClr val="111111"/>
                  </a:solidFill>
                  <a:latin typeface="Barlow Bold"/>
                  <a:ea typeface="Barlow Bold"/>
                  <a:cs typeface="Barlow Bold"/>
                  <a:sym typeface="Barlow Bold"/>
                </a:rPr>
                <a:t>First idea: </a:t>
              </a:r>
              <a:r>
                <a:rPr lang="en-US" sz="2849" b="1">
                  <a:solidFill>
                    <a:srgbClr val="111111"/>
                  </a:solidFill>
                  <a:latin typeface="Barlow Heavy"/>
                  <a:ea typeface="Barlow Heavy"/>
                  <a:cs typeface="Barlow Heavy"/>
                  <a:sym typeface="Barlow Heavy"/>
                </a:rPr>
                <a:t>Pay attention on the   discounts applied</a:t>
              </a:r>
            </a:p>
          </p:txBody>
        </p:sp>
      </p:grpSp>
      <p:grpSp>
        <p:nvGrpSpPr>
          <p:cNvPr id="10" name="Group 10"/>
          <p:cNvGrpSpPr/>
          <p:nvPr/>
        </p:nvGrpSpPr>
        <p:grpSpPr>
          <a:xfrm>
            <a:off x="6294023" y="3025189"/>
            <a:ext cx="5724103" cy="4518444"/>
            <a:chOff x="0" y="-28575"/>
            <a:chExt cx="7632137" cy="6024592"/>
          </a:xfrm>
        </p:grpSpPr>
        <p:sp>
          <p:nvSpPr>
            <p:cNvPr id="11" name="TextBox 11"/>
            <p:cNvSpPr txBox="1"/>
            <p:nvPr/>
          </p:nvSpPr>
          <p:spPr>
            <a:xfrm>
              <a:off x="0" y="1628069"/>
              <a:ext cx="7632137" cy="4367948"/>
            </a:xfrm>
            <a:prstGeom prst="rect">
              <a:avLst/>
            </a:prstGeom>
          </p:spPr>
          <p:txBody>
            <a:bodyPr lIns="0" tIns="0" rIns="0" bIns="0" rtlCol="0" anchor="t">
              <a:spAutoFit/>
            </a:bodyPr>
            <a:lstStyle/>
            <a:p>
              <a:pPr marL="525484" lvl="1" indent="-262742" algn="l">
                <a:lnSpc>
                  <a:spcPts val="3650"/>
                </a:lnSpc>
                <a:buFont typeface="Arial"/>
                <a:buChar char="•"/>
              </a:pPr>
              <a:r>
                <a:rPr lang="en-US" sz="2433" b="1" dirty="0">
                  <a:solidFill>
                    <a:srgbClr val="111111"/>
                  </a:solidFill>
                  <a:latin typeface="Barlow Medium"/>
                  <a:ea typeface="Barlow Medium"/>
                  <a:cs typeface="Barlow Medium"/>
                  <a:sym typeface="Barlow Medium"/>
                </a:rPr>
                <a:t> </a:t>
              </a:r>
              <a:r>
                <a:rPr lang="en-US" sz="2433" dirty="0">
                  <a:solidFill>
                    <a:srgbClr val="111111"/>
                  </a:solidFill>
                  <a:latin typeface="Times New Roman" panose="02020603050405020304" pitchFamily="18" charset="0"/>
                  <a:ea typeface="Barlow Medium"/>
                  <a:cs typeface="Times New Roman" panose="02020603050405020304" pitchFamily="18" charset="0"/>
                  <a:sym typeface="Barlow Medium"/>
                </a:rPr>
                <a:t>Ensure sufficient stock levels to meet increased demand, avoiding stockouts that could lead to lost sales opportunities. </a:t>
              </a:r>
            </a:p>
            <a:p>
              <a:pPr marL="525484" lvl="1" indent="-262742" algn="l">
                <a:lnSpc>
                  <a:spcPts val="3650"/>
                </a:lnSpc>
                <a:buFont typeface="Arial"/>
                <a:buChar char="•"/>
              </a:pPr>
              <a:r>
                <a:rPr lang="en-US" sz="2433" dirty="0">
                  <a:solidFill>
                    <a:srgbClr val="111111"/>
                  </a:solidFill>
                  <a:latin typeface="Times New Roman" panose="02020603050405020304" pitchFamily="18" charset="0"/>
                  <a:ea typeface="Barlow Medium"/>
                  <a:cs typeface="Times New Roman" panose="02020603050405020304" pitchFamily="18" charset="0"/>
                  <a:sym typeface="Barlow Medium"/>
                </a:rPr>
                <a:t>Implement efficient inventory management systems to monitor stock levels in real-time, allowing for quick adjustments. </a:t>
              </a:r>
            </a:p>
          </p:txBody>
        </p:sp>
        <p:sp>
          <p:nvSpPr>
            <p:cNvPr id="12" name="TextBox 12"/>
            <p:cNvSpPr txBox="1"/>
            <p:nvPr/>
          </p:nvSpPr>
          <p:spPr>
            <a:xfrm>
              <a:off x="0" y="-28575"/>
              <a:ext cx="7632137" cy="1262087"/>
            </a:xfrm>
            <a:prstGeom prst="rect">
              <a:avLst/>
            </a:prstGeom>
          </p:spPr>
          <p:txBody>
            <a:bodyPr lIns="0" tIns="0" rIns="0" bIns="0" rtlCol="0" anchor="t">
              <a:spAutoFit/>
            </a:bodyPr>
            <a:lstStyle/>
            <a:p>
              <a:pPr marL="0" lvl="0" indent="0" algn="l">
                <a:lnSpc>
                  <a:spcPts val="3787"/>
                </a:lnSpc>
              </a:pPr>
              <a:r>
                <a:rPr lang="en-US" sz="2913" b="1">
                  <a:solidFill>
                    <a:srgbClr val="111111"/>
                  </a:solidFill>
                  <a:latin typeface="Barlow Bold"/>
                  <a:ea typeface="Barlow Bold"/>
                  <a:cs typeface="Barlow Bold"/>
                  <a:sym typeface="Barlow Bold"/>
                </a:rPr>
                <a:t>Second idea: Inventory and marketing efforts </a:t>
              </a:r>
            </a:p>
          </p:txBody>
        </p:sp>
      </p:grpSp>
      <p:grpSp>
        <p:nvGrpSpPr>
          <p:cNvPr id="13" name="Group 13"/>
          <p:cNvGrpSpPr/>
          <p:nvPr/>
        </p:nvGrpSpPr>
        <p:grpSpPr>
          <a:xfrm>
            <a:off x="12296775" y="2971633"/>
            <a:ext cx="5602178" cy="6185754"/>
            <a:chOff x="0" y="-47625"/>
            <a:chExt cx="7469571" cy="8247672"/>
          </a:xfrm>
        </p:grpSpPr>
        <p:sp>
          <p:nvSpPr>
            <p:cNvPr id="14" name="TextBox 14"/>
            <p:cNvSpPr txBox="1"/>
            <p:nvPr/>
          </p:nvSpPr>
          <p:spPr>
            <a:xfrm>
              <a:off x="0" y="1688008"/>
              <a:ext cx="7469571" cy="6512039"/>
            </a:xfrm>
            <a:prstGeom prst="rect">
              <a:avLst/>
            </a:prstGeom>
          </p:spPr>
          <p:txBody>
            <a:bodyPr lIns="0" tIns="0" rIns="0" bIns="0" rtlCol="0" anchor="t">
              <a:spAutoFit/>
            </a:bodyPr>
            <a:lstStyle/>
            <a:p>
              <a:pPr marL="496571" lvl="1" indent="-248285" algn="l">
                <a:lnSpc>
                  <a:spcPts val="3450"/>
                </a:lnSpc>
                <a:buFont typeface="Arial"/>
                <a:buChar char="•"/>
              </a:pPr>
              <a:r>
                <a:rPr lang="en-US" sz="2300" dirty="0">
                  <a:solidFill>
                    <a:srgbClr val="111111"/>
                  </a:solidFill>
                  <a:latin typeface="Times New Roman" panose="02020603050405020304" pitchFamily="18" charset="0"/>
                  <a:ea typeface="Barlow Medium"/>
                  <a:cs typeface="Times New Roman" panose="02020603050405020304" pitchFamily="18" charset="0"/>
                  <a:sym typeface="Barlow Medium"/>
                </a:rPr>
                <a:t>Recognizing and adapting to seasonality can ultimately lead to increased sales efficiency and improved customer satisfaction.</a:t>
              </a:r>
            </a:p>
            <a:p>
              <a:pPr marL="496571" lvl="1" indent="-248285" algn="l">
                <a:lnSpc>
                  <a:spcPts val="3450"/>
                </a:lnSpc>
                <a:buFont typeface="Arial"/>
                <a:buChar char="•"/>
              </a:pPr>
              <a:r>
                <a:rPr lang="en-US" sz="2300" dirty="0">
                  <a:solidFill>
                    <a:srgbClr val="111111"/>
                  </a:solidFill>
                  <a:latin typeface="Times New Roman" panose="02020603050405020304" pitchFamily="18" charset="0"/>
                  <a:ea typeface="Barlow Medium"/>
                  <a:cs typeface="Times New Roman" panose="02020603050405020304" pitchFamily="18" charset="0"/>
                  <a:sym typeface="Barlow Medium"/>
                </a:rPr>
                <a:t>Focus on increasing visibility and engagement for best-selling products(bikes) by leveraging digital marketing channels such as social media, email campaigns, and targeted advertisements. </a:t>
              </a:r>
            </a:p>
            <a:p>
              <a:pPr algn="l">
                <a:lnSpc>
                  <a:spcPts val="3450"/>
                </a:lnSpc>
              </a:pPr>
              <a:endParaRPr lang="en-US" sz="2300" b="1" dirty="0">
                <a:solidFill>
                  <a:srgbClr val="111111"/>
                </a:solidFill>
                <a:latin typeface="Barlow Medium"/>
                <a:ea typeface="Barlow Medium"/>
                <a:cs typeface="Barlow Medium"/>
                <a:sym typeface="Barlow Medium"/>
              </a:endParaRPr>
            </a:p>
          </p:txBody>
        </p:sp>
        <p:sp>
          <p:nvSpPr>
            <p:cNvPr id="15" name="TextBox 15"/>
            <p:cNvSpPr txBox="1"/>
            <p:nvPr/>
          </p:nvSpPr>
          <p:spPr>
            <a:xfrm>
              <a:off x="0" y="-47625"/>
              <a:ext cx="7469571" cy="1317625"/>
            </a:xfrm>
            <a:prstGeom prst="rect">
              <a:avLst/>
            </a:prstGeom>
          </p:spPr>
          <p:txBody>
            <a:bodyPr lIns="0" tIns="0" rIns="0" bIns="0" rtlCol="0" anchor="t">
              <a:spAutoFit/>
            </a:bodyPr>
            <a:lstStyle/>
            <a:p>
              <a:pPr marL="0" lvl="0" indent="0" algn="l">
                <a:lnSpc>
                  <a:spcPts val="3900"/>
                </a:lnSpc>
              </a:pPr>
              <a:r>
                <a:rPr lang="en-US" sz="3000" b="1">
                  <a:solidFill>
                    <a:srgbClr val="111111"/>
                  </a:solidFill>
                  <a:latin typeface="Barlow Bold"/>
                  <a:ea typeface="Barlow Bold"/>
                  <a:cs typeface="Barlow Bold"/>
                  <a:sym typeface="Barlow Bold"/>
                </a:rPr>
                <a:t>Third idea: Seasonal and Monthly Trends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0820400" cy="10287000"/>
          </a:xfrm>
          <a:custGeom>
            <a:avLst/>
            <a:gdLst/>
            <a:ahLst/>
            <a:cxnLst/>
            <a:rect l="l" t="t" r="r" b="b"/>
            <a:pathLst>
              <a:path w="11853512" h="11853512">
                <a:moveTo>
                  <a:pt x="0" y="0"/>
                </a:moveTo>
                <a:lnTo>
                  <a:pt x="11853513" y="0"/>
                </a:lnTo>
                <a:lnTo>
                  <a:pt x="11853513" y="11853512"/>
                </a:lnTo>
                <a:lnTo>
                  <a:pt x="0" y="11853512"/>
                </a:lnTo>
                <a:lnTo>
                  <a:pt x="0" y="0"/>
                </a:lnTo>
                <a:close/>
              </a:path>
            </a:pathLst>
          </a:custGeom>
          <a:solidFill>
            <a:schemeClr val="bg1">
              <a:lumMod val="75000"/>
            </a:schemeClr>
          </a:solidFill>
        </p:spPr>
        <p:txBody>
          <a:bodyPr/>
          <a:lstStyle/>
          <a:p>
            <a:endParaRPr lang="en-GB" dirty="0"/>
          </a:p>
        </p:txBody>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dirty="0">
                <a:latin typeface="Raleway Medium"/>
                <a:ea typeface="Raleway Medium"/>
                <a:cs typeface="Raleway Medium"/>
                <a:sym typeface="Raleway Medium"/>
              </a:rPr>
              <a:t>Thank you very much!</a:t>
            </a:r>
          </a:p>
        </p:txBody>
      </p:sp>
      <p:sp>
        <p:nvSpPr>
          <p:cNvPr id="5" name="TextBox 5"/>
          <p:cNvSpPr txBox="1"/>
          <p:nvPr/>
        </p:nvSpPr>
        <p:spPr>
          <a:xfrm>
            <a:off x="865862" y="8692153"/>
            <a:ext cx="9179504" cy="351699"/>
          </a:xfrm>
          <a:prstGeom prst="rect">
            <a:avLst/>
          </a:prstGeom>
        </p:spPr>
        <p:txBody>
          <a:bodyPr lIns="0" tIns="0" rIns="0" bIns="0" rtlCol="0" anchor="t">
            <a:spAutoFit/>
          </a:bodyPr>
          <a:lstStyle/>
          <a:p>
            <a:pPr marL="0" lvl="1" indent="0" algn="l">
              <a:lnSpc>
                <a:spcPts val="2700"/>
              </a:lnSpc>
            </a:pPr>
            <a:r>
              <a:rPr lang="en-US" sz="3000" b="1" spc="-138" dirty="0">
                <a:latin typeface="Raleway Medium"/>
                <a:ea typeface="Raleway Medium"/>
                <a:cs typeface="Raleway Medium"/>
                <a:sym typeface="Raleway Medium"/>
              </a:rPr>
              <a:t>Presented by Red Team</a:t>
            </a: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6">
            <a:extLst>
              <a:ext uri="{FF2B5EF4-FFF2-40B4-BE49-F238E27FC236}">
                <a16:creationId xmlns:a16="http://schemas.microsoft.com/office/drawing/2014/main" id="{BDD52BD5-FAEF-06B3-E6D9-1C26E02EEBC5}"/>
              </a:ext>
            </a:extLst>
          </p:cNvPr>
          <p:cNvSpPr txBox="1"/>
          <p:nvPr/>
        </p:nvSpPr>
        <p:spPr>
          <a:xfrm>
            <a:off x="8777628" y="7102230"/>
            <a:ext cx="2133600" cy="3179845"/>
          </a:xfrm>
          <a:prstGeom prst="rect">
            <a:avLst/>
          </a:prstGeom>
          <a:noFill/>
        </p:spPr>
        <p:txBody>
          <a:bodyPr wrap="square" rtlCol="0">
            <a:spAutoFit/>
          </a:bodyPr>
          <a:lstStyle/>
          <a:p>
            <a:pPr algn="ctr">
              <a:lnSpc>
                <a:spcPts val="6276"/>
              </a:lnSpc>
            </a:pPr>
            <a:r>
              <a:rPr lang="en-US" sz="1800" b="1" dirty="0">
                <a:solidFill>
                  <a:srgbClr val="111111"/>
                </a:solidFill>
                <a:latin typeface="Barlow Medium"/>
                <a:ea typeface="Barlow Medium"/>
                <a:cs typeface="Barlow Medium"/>
                <a:sym typeface="Barlow Medium"/>
              </a:rPr>
              <a:t>Paulo Perez</a:t>
            </a:r>
          </a:p>
          <a:p>
            <a:pPr algn="ctr">
              <a:lnSpc>
                <a:spcPts val="6276"/>
              </a:lnSpc>
            </a:pPr>
            <a:r>
              <a:rPr lang="en-US" sz="1800" b="1" dirty="0">
                <a:solidFill>
                  <a:srgbClr val="111111"/>
                </a:solidFill>
                <a:latin typeface="Barlow Medium"/>
                <a:ea typeface="Barlow Medium"/>
                <a:cs typeface="Barlow Medium"/>
                <a:sym typeface="Barlow Medium"/>
              </a:rPr>
              <a:t>Raluca </a:t>
            </a:r>
            <a:r>
              <a:rPr lang="en-US" sz="1800" b="1" dirty="0" err="1">
                <a:solidFill>
                  <a:srgbClr val="111111"/>
                </a:solidFill>
                <a:latin typeface="Barlow Medium"/>
                <a:ea typeface="Barlow Medium"/>
                <a:cs typeface="Barlow Medium"/>
                <a:sym typeface="Barlow Medium"/>
              </a:rPr>
              <a:t>Ionita</a:t>
            </a:r>
            <a:endParaRPr lang="en-US" sz="1800" b="1" dirty="0">
              <a:solidFill>
                <a:srgbClr val="111111"/>
              </a:solidFill>
              <a:latin typeface="Barlow Medium"/>
              <a:ea typeface="Barlow Medium"/>
              <a:cs typeface="Barlow Medium"/>
              <a:sym typeface="Barlow Medium"/>
            </a:endParaRPr>
          </a:p>
          <a:p>
            <a:pPr algn="ctr">
              <a:lnSpc>
                <a:spcPts val="6276"/>
              </a:lnSpc>
            </a:pPr>
            <a:r>
              <a:rPr lang="en-US" sz="1800" b="1" dirty="0">
                <a:solidFill>
                  <a:srgbClr val="111111"/>
                </a:solidFill>
                <a:latin typeface="Barlow Medium"/>
                <a:ea typeface="Barlow Medium"/>
                <a:cs typeface="Barlow Medium"/>
                <a:sym typeface="Barlow Medium"/>
              </a:rPr>
              <a:t>Iulia </a:t>
            </a:r>
            <a:r>
              <a:rPr lang="en-US" sz="1800" b="1" dirty="0" err="1">
                <a:solidFill>
                  <a:srgbClr val="111111"/>
                </a:solidFill>
                <a:latin typeface="Barlow Medium"/>
                <a:ea typeface="Barlow Medium"/>
                <a:cs typeface="Barlow Medium"/>
                <a:sym typeface="Barlow Medium"/>
              </a:rPr>
              <a:t>Logofatu</a:t>
            </a:r>
            <a:endParaRPr lang="en-US" sz="1800" b="1" dirty="0">
              <a:solidFill>
                <a:srgbClr val="111111"/>
              </a:solidFill>
              <a:latin typeface="Barlow Medium"/>
              <a:ea typeface="Barlow Medium"/>
              <a:cs typeface="Barlow Medium"/>
              <a:sym typeface="Barlow Medium"/>
            </a:endParaRPr>
          </a:p>
          <a:p>
            <a:pPr algn="ctr">
              <a:lnSpc>
                <a:spcPts val="6276"/>
              </a:lnSpc>
              <a:spcBef>
                <a:spcPct val="0"/>
              </a:spcBef>
            </a:pPr>
            <a:r>
              <a:rPr lang="en-US" sz="1800" b="1" dirty="0">
                <a:solidFill>
                  <a:srgbClr val="111111"/>
                </a:solidFill>
                <a:latin typeface="Barlow Medium"/>
                <a:ea typeface="Barlow Medium"/>
                <a:cs typeface="Barlow Medium"/>
                <a:sym typeface="Barlow Medium"/>
              </a:rPr>
              <a:t>Simona </a:t>
            </a:r>
            <a:r>
              <a:rPr lang="en-US" sz="1800" b="1" dirty="0" err="1">
                <a:solidFill>
                  <a:srgbClr val="111111"/>
                </a:solidFill>
                <a:latin typeface="Barlow Medium"/>
                <a:ea typeface="Barlow Medium"/>
                <a:cs typeface="Barlow Medium"/>
                <a:sym typeface="Barlow Medium"/>
              </a:rPr>
              <a:t>Hristescu</a:t>
            </a: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6D2CB"/>
        </a:solidFill>
        <a:effectLst/>
      </p:bgPr>
    </p:bg>
    <p:spTree>
      <p:nvGrpSpPr>
        <p:cNvPr id="1" name=""/>
        <p:cNvGrpSpPr/>
        <p:nvPr/>
      </p:nvGrpSpPr>
      <p:grpSpPr>
        <a:xfrm>
          <a:off x="0" y="0"/>
          <a:ext cx="0" cy="0"/>
          <a:chOff x="0" y="0"/>
          <a:chExt cx="0" cy="0"/>
        </a:xfrm>
      </p:grpSpPr>
      <p:sp>
        <p:nvSpPr>
          <p:cNvPr id="2" name="Freeform 2"/>
          <p:cNvSpPr/>
          <p:nvPr/>
        </p:nvSpPr>
        <p:spPr>
          <a:xfrm>
            <a:off x="7259531" y="5664772"/>
            <a:ext cx="3765015" cy="4622228"/>
          </a:xfrm>
          <a:custGeom>
            <a:avLst/>
            <a:gdLst/>
            <a:ahLst/>
            <a:cxnLst/>
            <a:rect l="l" t="t" r="r" b="b"/>
            <a:pathLst>
              <a:path w="3765015" h="4622228">
                <a:moveTo>
                  <a:pt x="0" y="0"/>
                </a:moveTo>
                <a:lnTo>
                  <a:pt x="3765014" y="0"/>
                </a:lnTo>
                <a:lnTo>
                  <a:pt x="3765014" y="4622228"/>
                </a:lnTo>
                <a:lnTo>
                  <a:pt x="0" y="46222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9829510" y="-1265965"/>
            <a:ext cx="8458490" cy="12818929"/>
          </a:xfrm>
          <a:prstGeom prst="rect">
            <a:avLst/>
          </a:prstGeom>
          <a:solidFill>
            <a:srgbClr val="FFFFFF"/>
          </a:solidFill>
        </p:spPr>
      </p:sp>
      <p:grpSp>
        <p:nvGrpSpPr>
          <p:cNvPr id="4" name="Group 4"/>
          <p:cNvGrpSpPr/>
          <p:nvPr/>
        </p:nvGrpSpPr>
        <p:grpSpPr>
          <a:xfrm>
            <a:off x="9829510" y="5143500"/>
            <a:ext cx="8458490" cy="5143500"/>
            <a:chOff x="0" y="0"/>
            <a:chExt cx="1336650" cy="812800"/>
          </a:xfrm>
        </p:grpSpPr>
        <p:sp>
          <p:nvSpPr>
            <p:cNvPr id="5" name="Freeform 5"/>
            <p:cNvSpPr/>
            <p:nvPr/>
          </p:nvSpPr>
          <p:spPr>
            <a:xfrm>
              <a:off x="0" y="0"/>
              <a:ext cx="1336650" cy="812800"/>
            </a:xfrm>
            <a:custGeom>
              <a:avLst/>
              <a:gdLst/>
              <a:ahLst/>
              <a:cxnLst/>
              <a:rect l="l" t="t" r="r" b="b"/>
              <a:pathLst>
                <a:path w="1336650" h="812800">
                  <a:moveTo>
                    <a:pt x="0" y="0"/>
                  </a:moveTo>
                  <a:lnTo>
                    <a:pt x="1336650" y="0"/>
                  </a:lnTo>
                  <a:lnTo>
                    <a:pt x="1336650" y="812800"/>
                  </a:lnTo>
                  <a:lnTo>
                    <a:pt x="0" y="812800"/>
                  </a:lnTo>
                  <a:close/>
                </a:path>
              </a:pathLst>
            </a:custGeom>
            <a:blipFill>
              <a:blip r:embed="rId4"/>
              <a:stretch>
                <a:fillRect t="-4782" b="-4782"/>
              </a:stretch>
            </a:blipFill>
          </p:spPr>
        </p:sp>
      </p:grpSp>
      <p:sp>
        <p:nvSpPr>
          <p:cNvPr id="6" name="TextBox 6"/>
          <p:cNvSpPr txBox="1"/>
          <p:nvPr/>
        </p:nvSpPr>
        <p:spPr>
          <a:xfrm>
            <a:off x="10562942" y="1296449"/>
            <a:ext cx="6991626" cy="1714525"/>
          </a:xfrm>
          <a:prstGeom prst="rect">
            <a:avLst/>
          </a:prstGeom>
        </p:spPr>
        <p:txBody>
          <a:bodyPr lIns="0" tIns="0" rIns="0" bIns="0" rtlCol="0" anchor="t">
            <a:spAutoFit/>
          </a:bodyPr>
          <a:lstStyle/>
          <a:p>
            <a:pPr marL="0" lvl="0" indent="0" algn="l">
              <a:lnSpc>
                <a:spcPts val="4499"/>
              </a:lnSpc>
            </a:pPr>
            <a:r>
              <a:rPr lang="en-US" sz="2999" b="1" dirty="0">
                <a:solidFill>
                  <a:srgbClr val="111111"/>
                </a:solidFill>
                <a:latin typeface="Times New Roman Medium"/>
                <a:ea typeface="Times New Roman Medium"/>
                <a:cs typeface="Times New Roman Medium"/>
                <a:sym typeface="Times New Roman Medium"/>
              </a:rPr>
              <a:t>Data visualization helps </a:t>
            </a:r>
            <a:r>
              <a:rPr lang="en-US" sz="2999" b="1" dirty="0">
                <a:solidFill>
                  <a:srgbClr val="111111"/>
                </a:solidFill>
                <a:latin typeface="Times New Roman Ultra-Bold"/>
                <a:ea typeface="Times New Roman Ultra-Bold"/>
                <a:cs typeface="Times New Roman Ultra-Bold"/>
                <a:sym typeface="Times New Roman Ultra-Bold"/>
              </a:rPr>
              <a:t>reveal patterns</a:t>
            </a:r>
            <a:r>
              <a:rPr lang="en-US" sz="2999" b="1" dirty="0">
                <a:solidFill>
                  <a:srgbClr val="111111"/>
                </a:solidFill>
                <a:latin typeface="Times New Roman Medium"/>
                <a:ea typeface="Times New Roman Medium"/>
                <a:cs typeface="Times New Roman Medium"/>
                <a:sym typeface="Times New Roman Medium"/>
              </a:rPr>
              <a:t> and supports </a:t>
            </a:r>
            <a:r>
              <a:rPr lang="en-US" sz="2999" b="1" dirty="0">
                <a:solidFill>
                  <a:srgbClr val="111111"/>
                </a:solidFill>
                <a:latin typeface="Times New Roman Ultra-Bold"/>
                <a:ea typeface="Times New Roman Ultra-Bold"/>
                <a:cs typeface="Times New Roman Ultra-Bold"/>
                <a:sym typeface="Times New Roman Ultra-Bold"/>
              </a:rPr>
              <a:t>data-driven strategies</a:t>
            </a:r>
            <a:r>
              <a:rPr lang="en-US" sz="2999" b="1" dirty="0">
                <a:solidFill>
                  <a:srgbClr val="111111"/>
                </a:solidFill>
                <a:latin typeface="Times New Roman Medium"/>
                <a:ea typeface="Times New Roman Medium"/>
                <a:cs typeface="Times New Roman Medium"/>
                <a:sym typeface="Times New Roman Medium"/>
              </a:rPr>
              <a:t> for success</a:t>
            </a:r>
          </a:p>
        </p:txBody>
      </p:sp>
      <p:sp>
        <p:nvSpPr>
          <p:cNvPr id="7" name="TextBox 7"/>
          <p:cNvSpPr txBox="1"/>
          <p:nvPr/>
        </p:nvSpPr>
        <p:spPr>
          <a:xfrm>
            <a:off x="457200" y="1517495"/>
            <a:ext cx="9148865" cy="5762625"/>
          </a:xfrm>
          <a:prstGeom prst="rect">
            <a:avLst/>
          </a:prstGeom>
        </p:spPr>
        <p:txBody>
          <a:bodyPr lIns="0" tIns="0" rIns="0" bIns="0" rtlCol="0" anchor="t">
            <a:spAutoFit/>
          </a:bodyPr>
          <a:lstStyle/>
          <a:p>
            <a:pPr algn="l">
              <a:lnSpc>
                <a:spcPts val="3531"/>
              </a:lnSpc>
            </a:pPr>
            <a:endParaRPr dirty="0"/>
          </a:p>
          <a:p>
            <a:pPr algn="l">
              <a:lnSpc>
                <a:spcPts val="3526"/>
              </a:lnSpc>
            </a:pPr>
            <a:r>
              <a:rPr lang="en-US" sz="2938" b="1" dirty="0">
                <a:solidFill>
                  <a:srgbClr val="111111"/>
                </a:solidFill>
                <a:latin typeface="Times New Roman Bold"/>
                <a:ea typeface="Times New Roman Bold"/>
                <a:cs typeface="Times New Roman Bold"/>
                <a:sym typeface="Times New Roman Bold"/>
              </a:rPr>
              <a:t>To generate profound insights and comprehend the influence of business decisions on the company's profitability, we have developed an analysis that offers valuable information regarding trends, the impact of discounts, year-over-year growth, and product performance across clothing, bikes, accessories, and components. This analysis aims to identify growth opportunities and optimize business operations.</a:t>
            </a:r>
          </a:p>
          <a:p>
            <a:pPr algn="l">
              <a:lnSpc>
                <a:spcPts val="6284"/>
              </a:lnSpc>
            </a:pPr>
            <a:endParaRPr lang="en-US" sz="2938" b="1" dirty="0">
              <a:solidFill>
                <a:srgbClr val="111111"/>
              </a:solidFill>
              <a:latin typeface="Times New Roman Bold"/>
              <a:ea typeface="Times New Roman Bold"/>
              <a:cs typeface="Times New Roman Bold"/>
              <a:sym typeface="Times New Roman Bold"/>
            </a:endParaRPr>
          </a:p>
          <a:p>
            <a:pPr marL="0" lvl="0" indent="0" algn="l">
              <a:lnSpc>
                <a:spcPts val="7388"/>
              </a:lnSpc>
            </a:pPr>
            <a:endParaRPr lang="en-US" sz="2938" b="1" dirty="0">
              <a:solidFill>
                <a:srgbClr val="111111"/>
              </a:solidFill>
              <a:latin typeface="Times New Roman Bold"/>
              <a:ea typeface="Times New Roman Bold"/>
              <a:cs typeface="Times New Roman Bold"/>
              <a:sym typeface="Times New Roman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7525" y="7630444"/>
            <a:ext cx="5686158" cy="2275556"/>
            <a:chOff x="0" y="0"/>
            <a:chExt cx="2031024" cy="812800"/>
          </a:xfrm>
        </p:grpSpPr>
        <p:sp>
          <p:nvSpPr>
            <p:cNvPr id="3" name="Freeform 3"/>
            <p:cNvSpPr/>
            <p:nvPr/>
          </p:nvSpPr>
          <p:spPr>
            <a:xfrm>
              <a:off x="0" y="0"/>
              <a:ext cx="2031024" cy="812800"/>
            </a:xfrm>
            <a:custGeom>
              <a:avLst/>
              <a:gdLst/>
              <a:ahLst/>
              <a:cxnLst/>
              <a:rect l="l" t="t" r="r" b="b"/>
              <a:pathLst>
                <a:path w="2031024" h="812800">
                  <a:moveTo>
                    <a:pt x="0" y="0"/>
                  </a:moveTo>
                  <a:lnTo>
                    <a:pt x="2031024" y="0"/>
                  </a:lnTo>
                  <a:lnTo>
                    <a:pt x="2031024" y="812800"/>
                  </a:lnTo>
                  <a:lnTo>
                    <a:pt x="0" y="812800"/>
                  </a:lnTo>
                  <a:close/>
                </a:path>
              </a:pathLst>
            </a:custGeom>
            <a:blipFill>
              <a:blip r:embed="rId2"/>
              <a:stretch>
                <a:fillRect t="-20278" b="-20278"/>
              </a:stretch>
            </a:blipFill>
          </p:spPr>
        </p:sp>
      </p:grpSp>
      <p:grpSp>
        <p:nvGrpSpPr>
          <p:cNvPr id="4" name="Group 4"/>
          <p:cNvGrpSpPr/>
          <p:nvPr/>
        </p:nvGrpSpPr>
        <p:grpSpPr>
          <a:xfrm>
            <a:off x="6300921" y="7630444"/>
            <a:ext cx="5686158" cy="2275556"/>
            <a:chOff x="0" y="0"/>
            <a:chExt cx="2031024" cy="812800"/>
          </a:xfrm>
        </p:grpSpPr>
        <p:sp>
          <p:nvSpPr>
            <p:cNvPr id="5" name="Freeform 5"/>
            <p:cNvSpPr/>
            <p:nvPr/>
          </p:nvSpPr>
          <p:spPr>
            <a:xfrm>
              <a:off x="0" y="0"/>
              <a:ext cx="2031024" cy="812800"/>
            </a:xfrm>
            <a:custGeom>
              <a:avLst/>
              <a:gdLst/>
              <a:ahLst/>
              <a:cxnLst/>
              <a:rect l="l" t="t" r="r" b="b"/>
              <a:pathLst>
                <a:path w="2031024" h="812800">
                  <a:moveTo>
                    <a:pt x="0" y="0"/>
                  </a:moveTo>
                  <a:lnTo>
                    <a:pt x="2031024" y="0"/>
                  </a:lnTo>
                  <a:lnTo>
                    <a:pt x="2031024" y="812800"/>
                  </a:lnTo>
                  <a:lnTo>
                    <a:pt x="0" y="812800"/>
                  </a:lnTo>
                  <a:close/>
                </a:path>
              </a:pathLst>
            </a:custGeom>
            <a:blipFill>
              <a:blip r:embed="rId3"/>
              <a:stretch>
                <a:fillRect t="-33241" b="-33241"/>
              </a:stretch>
            </a:blipFill>
          </p:spPr>
        </p:sp>
      </p:grpSp>
      <p:grpSp>
        <p:nvGrpSpPr>
          <p:cNvPr id="6" name="Group 6"/>
          <p:cNvGrpSpPr/>
          <p:nvPr/>
        </p:nvGrpSpPr>
        <p:grpSpPr>
          <a:xfrm>
            <a:off x="12134317" y="7630444"/>
            <a:ext cx="5686158" cy="2275556"/>
            <a:chOff x="0" y="0"/>
            <a:chExt cx="2031024" cy="812800"/>
          </a:xfrm>
        </p:grpSpPr>
        <p:sp>
          <p:nvSpPr>
            <p:cNvPr id="7" name="Freeform 7"/>
            <p:cNvSpPr/>
            <p:nvPr/>
          </p:nvSpPr>
          <p:spPr>
            <a:xfrm>
              <a:off x="0" y="0"/>
              <a:ext cx="2031024" cy="812800"/>
            </a:xfrm>
            <a:custGeom>
              <a:avLst/>
              <a:gdLst/>
              <a:ahLst/>
              <a:cxnLst/>
              <a:rect l="l" t="t" r="r" b="b"/>
              <a:pathLst>
                <a:path w="2031024" h="812800">
                  <a:moveTo>
                    <a:pt x="0" y="0"/>
                  </a:moveTo>
                  <a:lnTo>
                    <a:pt x="2031024" y="0"/>
                  </a:lnTo>
                  <a:lnTo>
                    <a:pt x="2031024" y="812800"/>
                  </a:lnTo>
                  <a:lnTo>
                    <a:pt x="0" y="812800"/>
                  </a:lnTo>
                  <a:close/>
                </a:path>
              </a:pathLst>
            </a:custGeom>
            <a:blipFill>
              <a:blip r:embed="rId4"/>
              <a:stretch>
                <a:fillRect t="-33241" b="-33241"/>
              </a:stretch>
            </a:blipFill>
          </p:spPr>
        </p:sp>
      </p:grpSp>
      <p:sp>
        <p:nvSpPr>
          <p:cNvPr id="8" name="Freeform 8"/>
          <p:cNvSpPr/>
          <p:nvPr/>
        </p:nvSpPr>
        <p:spPr>
          <a:xfrm>
            <a:off x="2299235" y="2605770"/>
            <a:ext cx="2022737" cy="2342116"/>
          </a:xfrm>
          <a:custGeom>
            <a:avLst/>
            <a:gdLst/>
            <a:ahLst/>
            <a:cxnLst/>
            <a:rect l="l" t="t" r="r" b="b"/>
            <a:pathLst>
              <a:path w="2022737" h="2342116">
                <a:moveTo>
                  <a:pt x="0" y="0"/>
                </a:moveTo>
                <a:lnTo>
                  <a:pt x="2022737" y="0"/>
                </a:lnTo>
                <a:lnTo>
                  <a:pt x="2022737" y="2342117"/>
                </a:lnTo>
                <a:lnTo>
                  <a:pt x="0" y="23421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883321" y="2605770"/>
            <a:ext cx="2022737" cy="2342116"/>
          </a:xfrm>
          <a:custGeom>
            <a:avLst/>
            <a:gdLst/>
            <a:ahLst/>
            <a:cxnLst/>
            <a:rect l="l" t="t" r="r" b="b"/>
            <a:pathLst>
              <a:path w="2022737" h="2342116">
                <a:moveTo>
                  <a:pt x="0" y="0"/>
                </a:moveTo>
                <a:lnTo>
                  <a:pt x="2022737" y="0"/>
                </a:lnTo>
                <a:lnTo>
                  <a:pt x="2022737" y="2342117"/>
                </a:lnTo>
                <a:lnTo>
                  <a:pt x="0" y="234211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0" name="Freeform 10"/>
          <p:cNvSpPr/>
          <p:nvPr/>
        </p:nvSpPr>
        <p:spPr>
          <a:xfrm>
            <a:off x="13966028" y="2605770"/>
            <a:ext cx="2022737" cy="2342116"/>
          </a:xfrm>
          <a:custGeom>
            <a:avLst/>
            <a:gdLst/>
            <a:ahLst/>
            <a:cxnLst/>
            <a:rect l="l" t="t" r="r" b="b"/>
            <a:pathLst>
              <a:path w="2022737" h="2342116">
                <a:moveTo>
                  <a:pt x="0" y="0"/>
                </a:moveTo>
                <a:lnTo>
                  <a:pt x="2022737" y="0"/>
                </a:lnTo>
                <a:lnTo>
                  <a:pt x="2022737" y="2342117"/>
                </a:lnTo>
                <a:lnTo>
                  <a:pt x="0" y="234211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TextBox 11"/>
          <p:cNvSpPr txBox="1"/>
          <p:nvPr/>
        </p:nvSpPr>
        <p:spPr>
          <a:xfrm>
            <a:off x="1028700" y="641172"/>
            <a:ext cx="16230600" cy="1000125"/>
          </a:xfrm>
          <a:prstGeom prst="rect">
            <a:avLst/>
          </a:prstGeom>
        </p:spPr>
        <p:txBody>
          <a:bodyPr lIns="0" tIns="0" rIns="0" bIns="0" rtlCol="0" anchor="t">
            <a:spAutoFit/>
          </a:bodyPr>
          <a:lstStyle/>
          <a:p>
            <a:pPr marL="0" lvl="0" indent="0" algn="l">
              <a:lnSpc>
                <a:spcPts val="6975"/>
              </a:lnSpc>
            </a:pPr>
            <a:r>
              <a:rPr lang="en-US" sz="5813" b="1">
                <a:solidFill>
                  <a:srgbClr val="111111"/>
                </a:solidFill>
                <a:latin typeface="Times New Roman Bold"/>
                <a:ea typeface="Times New Roman Bold"/>
                <a:cs typeface="Times New Roman Bold"/>
                <a:sym typeface="Times New Roman Bold"/>
              </a:rPr>
              <a:t>Data Analysis</a:t>
            </a:r>
          </a:p>
        </p:txBody>
      </p:sp>
      <p:grpSp>
        <p:nvGrpSpPr>
          <p:cNvPr id="12" name="Group 12"/>
          <p:cNvGrpSpPr/>
          <p:nvPr/>
        </p:nvGrpSpPr>
        <p:grpSpPr>
          <a:xfrm>
            <a:off x="1028700" y="5565259"/>
            <a:ext cx="4563808" cy="1570967"/>
            <a:chOff x="0" y="0"/>
            <a:chExt cx="6085077" cy="2094622"/>
          </a:xfrm>
        </p:grpSpPr>
        <p:sp>
          <p:nvSpPr>
            <p:cNvPr id="13" name="TextBox 13"/>
            <p:cNvSpPr txBox="1"/>
            <p:nvPr/>
          </p:nvSpPr>
          <p:spPr>
            <a:xfrm>
              <a:off x="0" y="908954"/>
              <a:ext cx="6085077" cy="1185669"/>
            </a:xfrm>
            <a:prstGeom prst="rect">
              <a:avLst/>
            </a:prstGeom>
          </p:spPr>
          <p:txBody>
            <a:bodyPr lIns="0" tIns="0" rIns="0" bIns="0" rtlCol="0" anchor="t">
              <a:spAutoFit/>
            </a:bodyPr>
            <a:lstStyle/>
            <a:p>
              <a:pPr marL="0" lvl="0" indent="0" algn="ctr">
                <a:lnSpc>
                  <a:spcPts val="3465"/>
                </a:lnSpc>
              </a:pPr>
              <a:r>
                <a:rPr lang="en-US" sz="2310" b="1">
                  <a:solidFill>
                    <a:srgbClr val="111111"/>
                  </a:solidFill>
                  <a:latin typeface="Times New Roman Medium"/>
                  <a:ea typeface="Times New Roman Medium"/>
                  <a:cs typeface="Times New Roman Medium"/>
                  <a:sym typeface="Times New Roman Medium"/>
                </a:rPr>
                <a:t>Our </a:t>
              </a:r>
              <a:r>
                <a:rPr lang="en-US" sz="2310" b="1">
                  <a:solidFill>
                    <a:srgbClr val="111111"/>
                  </a:solidFill>
                  <a:latin typeface="Times New Roman Ultra-Bold"/>
                  <a:ea typeface="Times New Roman Ultra-Bold"/>
                  <a:cs typeface="Times New Roman Ultra-Bold"/>
                  <a:sym typeface="Times New Roman Ultra-Bold"/>
                </a:rPr>
                <a:t>charts visualize</a:t>
              </a:r>
              <a:r>
                <a:rPr lang="en-US" sz="2310" b="1">
                  <a:solidFill>
                    <a:srgbClr val="111111"/>
                  </a:solidFill>
                  <a:latin typeface="Times New Roman Medium"/>
                  <a:ea typeface="Times New Roman Medium"/>
                  <a:cs typeface="Times New Roman Medium"/>
                  <a:sym typeface="Times New Roman Medium"/>
                </a:rPr>
                <a:t> the data trends effectively for better understanding.</a:t>
              </a:r>
            </a:p>
          </p:txBody>
        </p:sp>
        <p:sp>
          <p:nvSpPr>
            <p:cNvPr id="14" name="TextBox 14"/>
            <p:cNvSpPr txBox="1"/>
            <p:nvPr/>
          </p:nvSpPr>
          <p:spPr>
            <a:xfrm>
              <a:off x="0" y="-76200"/>
              <a:ext cx="6085077" cy="614826"/>
            </a:xfrm>
            <a:prstGeom prst="rect">
              <a:avLst/>
            </a:prstGeom>
          </p:spPr>
          <p:txBody>
            <a:bodyPr lIns="0" tIns="0" rIns="0" bIns="0" rtlCol="0" anchor="t">
              <a:spAutoFit/>
            </a:bodyPr>
            <a:lstStyle/>
            <a:p>
              <a:pPr marL="0" lvl="0" indent="0" algn="ctr">
                <a:lnSpc>
                  <a:spcPts val="3498"/>
                </a:lnSpc>
              </a:pPr>
              <a:r>
                <a:rPr lang="en-US" sz="2691" b="1">
                  <a:solidFill>
                    <a:srgbClr val="111111"/>
                  </a:solidFill>
                  <a:latin typeface="Times New Roman Bold"/>
                  <a:ea typeface="Times New Roman Bold"/>
                  <a:cs typeface="Times New Roman Bold"/>
                  <a:sym typeface="Times New Roman Bold"/>
                </a:rPr>
                <a:t>Charts</a:t>
              </a:r>
            </a:p>
          </p:txBody>
        </p:sp>
      </p:grpSp>
      <p:grpSp>
        <p:nvGrpSpPr>
          <p:cNvPr id="15" name="Group 15"/>
          <p:cNvGrpSpPr/>
          <p:nvPr/>
        </p:nvGrpSpPr>
        <p:grpSpPr>
          <a:xfrm>
            <a:off x="6153683" y="5565259"/>
            <a:ext cx="5374293" cy="1571008"/>
            <a:chOff x="0" y="0"/>
            <a:chExt cx="7165724" cy="2094677"/>
          </a:xfrm>
        </p:grpSpPr>
        <p:sp>
          <p:nvSpPr>
            <p:cNvPr id="16" name="TextBox 16"/>
            <p:cNvSpPr txBox="1"/>
            <p:nvPr/>
          </p:nvSpPr>
          <p:spPr>
            <a:xfrm>
              <a:off x="0" y="909009"/>
              <a:ext cx="7165724" cy="1185669"/>
            </a:xfrm>
            <a:prstGeom prst="rect">
              <a:avLst/>
            </a:prstGeom>
          </p:spPr>
          <p:txBody>
            <a:bodyPr lIns="0" tIns="0" rIns="0" bIns="0" rtlCol="0" anchor="t">
              <a:spAutoFit/>
            </a:bodyPr>
            <a:lstStyle/>
            <a:p>
              <a:pPr marL="0" lvl="0" indent="0" algn="ctr">
                <a:lnSpc>
                  <a:spcPts val="3465"/>
                </a:lnSpc>
              </a:pPr>
              <a:r>
                <a:rPr lang="en-US" sz="2310" b="1">
                  <a:solidFill>
                    <a:srgbClr val="111111"/>
                  </a:solidFill>
                  <a:latin typeface="Times New Roman Medium"/>
                  <a:ea typeface="Times New Roman Medium"/>
                  <a:cs typeface="Times New Roman Medium"/>
                  <a:sym typeface="Times New Roman Medium"/>
                </a:rPr>
                <a:t>The </a:t>
              </a:r>
              <a:r>
                <a:rPr lang="en-US" sz="2310" b="1">
                  <a:solidFill>
                    <a:srgbClr val="111111"/>
                  </a:solidFill>
                  <a:latin typeface="Times New Roman Ultra-Bold"/>
                  <a:ea typeface="Times New Roman Ultra-Bold"/>
                  <a:cs typeface="Times New Roman Ultra-Bold"/>
                  <a:sym typeface="Times New Roman Ultra-Bold"/>
                </a:rPr>
                <a:t>graphs display</a:t>
              </a:r>
              <a:r>
                <a:rPr lang="en-US" sz="2310" b="1">
                  <a:solidFill>
                    <a:srgbClr val="111111"/>
                  </a:solidFill>
                  <a:latin typeface="Times New Roman Medium"/>
                  <a:ea typeface="Times New Roman Medium"/>
                  <a:cs typeface="Times New Roman Medium"/>
                  <a:sym typeface="Times New Roman Medium"/>
                </a:rPr>
                <a:t> clear comparisons among different datasets for easy analysis.</a:t>
              </a:r>
            </a:p>
          </p:txBody>
        </p:sp>
        <p:sp>
          <p:nvSpPr>
            <p:cNvPr id="17" name="TextBox 17"/>
            <p:cNvSpPr txBox="1"/>
            <p:nvPr/>
          </p:nvSpPr>
          <p:spPr>
            <a:xfrm>
              <a:off x="0" y="-76200"/>
              <a:ext cx="7165724" cy="614826"/>
            </a:xfrm>
            <a:prstGeom prst="rect">
              <a:avLst/>
            </a:prstGeom>
          </p:spPr>
          <p:txBody>
            <a:bodyPr lIns="0" tIns="0" rIns="0" bIns="0" rtlCol="0" anchor="t">
              <a:spAutoFit/>
            </a:bodyPr>
            <a:lstStyle/>
            <a:p>
              <a:pPr marL="0" lvl="0" indent="0" algn="ctr">
                <a:lnSpc>
                  <a:spcPts val="3498"/>
                </a:lnSpc>
              </a:pPr>
              <a:r>
                <a:rPr lang="en-US" sz="2691" b="1">
                  <a:solidFill>
                    <a:srgbClr val="111111"/>
                  </a:solidFill>
                  <a:latin typeface="Times New Roman Bold"/>
                  <a:ea typeface="Times New Roman Bold"/>
                  <a:cs typeface="Times New Roman Bold"/>
                  <a:sym typeface="Times New Roman Bold"/>
                </a:rPr>
                <a:t>Graphs</a:t>
              </a:r>
            </a:p>
          </p:txBody>
        </p:sp>
      </p:grpSp>
      <p:grpSp>
        <p:nvGrpSpPr>
          <p:cNvPr id="18" name="Group 18"/>
          <p:cNvGrpSpPr/>
          <p:nvPr/>
        </p:nvGrpSpPr>
        <p:grpSpPr>
          <a:xfrm>
            <a:off x="12502307" y="5565259"/>
            <a:ext cx="4950178" cy="2016778"/>
            <a:chOff x="0" y="0"/>
            <a:chExt cx="6600237" cy="2689037"/>
          </a:xfrm>
        </p:grpSpPr>
        <p:sp>
          <p:nvSpPr>
            <p:cNvPr id="19" name="TextBox 19"/>
            <p:cNvSpPr txBox="1"/>
            <p:nvPr/>
          </p:nvSpPr>
          <p:spPr>
            <a:xfrm>
              <a:off x="0" y="909009"/>
              <a:ext cx="6600237" cy="1780029"/>
            </a:xfrm>
            <a:prstGeom prst="rect">
              <a:avLst/>
            </a:prstGeom>
          </p:spPr>
          <p:txBody>
            <a:bodyPr lIns="0" tIns="0" rIns="0" bIns="0" rtlCol="0" anchor="t">
              <a:spAutoFit/>
            </a:bodyPr>
            <a:lstStyle/>
            <a:p>
              <a:pPr marL="0" lvl="0" indent="0" algn="ctr">
                <a:lnSpc>
                  <a:spcPts val="3465"/>
                </a:lnSpc>
              </a:pPr>
              <a:r>
                <a:rPr lang="en-US" sz="2310" b="1">
                  <a:solidFill>
                    <a:srgbClr val="111111"/>
                  </a:solidFill>
                  <a:latin typeface="Times New Roman Medium"/>
                  <a:ea typeface="Times New Roman Medium"/>
                  <a:cs typeface="Times New Roman Medium"/>
                  <a:sym typeface="Times New Roman Medium"/>
                </a:rPr>
                <a:t>Key </a:t>
              </a:r>
              <a:r>
                <a:rPr lang="en-US" sz="2310" b="1">
                  <a:solidFill>
                    <a:srgbClr val="111111"/>
                  </a:solidFill>
                  <a:latin typeface="Times New Roman Ultra-Bold"/>
                  <a:ea typeface="Times New Roman Ultra-Bold"/>
                  <a:cs typeface="Times New Roman Ultra-Bold"/>
                  <a:sym typeface="Times New Roman Ultra-Bold"/>
                </a:rPr>
                <a:t>insights highlight</a:t>
              </a:r>
              <a:r>
                <a:rPr lang="en-US" sz="2310" b="1">
                  <a:solidFill>
                    <a:srgbClr val="111111"/>
                  </a:solidFill>
                  <a:latin typeface="Times New Roman Medium"/>
                  <a:ea typeface="Times New Roman Medium"/>
                  <a:cs typeface="Times New Roman Medium"/>
                  <a:sym typeface="Times New Roman Medium"/>
                </a:rPr>
                <a:t> important findings derived from the data analysis process.</a:t>
              </a:r>
            </a:p>
          </p:txBody>
        </p:sp>
        <p:sp>
          <p:nvSpPr>
            <p:cNvPr id="20" name="TextBox 20"/>
            <p:cNvSpPr txBox="1"/>
            <p:nvPr/>
          </p:nvSpPr>
          <p:spPr>
            <a:xfrm>
              <a:off x="0" y="-76200"/>
              <a:ext cx="6600237" cy="614826"/>
            </a:xfrm>
            <a:prstGeom prst="rect">
              <a:avLst/>
            </a:prstGeom>
          </p:spPr>
          <p:txBody>
            <a:bodyPr lIns="0" tIns="0" rIns="0" bIns="0" rtlCol="0" anchor="t">
              <a:spAutoFit/>
            </a:bodyPr>
            <a:lstStyle/>
            <a:p>
              <a:pPr marL="0" lvl="0" indent="0" algn="ctr">
                <a:lnSpc>
                  <a:spcPts val="3498"/>
                </a:lnSpc>
              </a:pPr>
              <a:r>
                <a:rPr lang="en-US" sz="2691" b="1">
                  <a:solidFill>
                    <a:srgbClr val="111111"/>
                  </a:solidFill>
                  <a:latin typeface="Times New Roman Bold"/>
                  <a:ea typeface="Times New Roman Bold"/>
                  <a:cs typeface="Times New Roman Bold"/>
                  <a:sym typeface="Times New Roman Bold"/>
                </a:rPr>
                <a:t>Insights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086" b="-11086"/>
            </a:stretch>
          </a:blipFill>
        </p:spPr>
      </p:sp>
      <p:sp>
        <p:nvSpPr>
          <p:cNvPr id="3" name="Freeform 3"/>
          <p:cNvSpPr/>
          <p:nvPr/>
        </p:nvSpPr>
        <p:spPr>
          <a:xfrm>
            <a:off x="479371" y="3086100"/>
            <a:ext cx="1892808" cy="4114800"/>
          </a:xfrm>
          <a:custGeom>
            <a:avLst/>
            <a:gdLst/>
            <a:ahLst/>
            <a:cxnLst/>
            <a:rect l="l" t="t" r="r" b="b"/>
            <a:pathLst>
              <a:path w="1892808" h="4114800">
                <a:moveTo>
                  <a:pt x="0" y="0"/>
                </a:moveTo>
                <a:lnTo>
                  <a:pt x="1892808" y="0"/>
                </a:lnTo>
                <a:lnTo>
                  <a:pt x="189280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28700" y="3036304"/>
            <a:ext cx="17073178" cy="7250696"/>
            <a:chOff x="0" y="0"/>
            <a:chExt cx="4346028" cy="1845686"/>
          </a:xfrm>
        </p:grpSpPr>
        <p:sp>
          <p:nvSpPr>
            <p:cNvPr id="5" name="Freeform 5"/>
            <p:cNvSpPr/>
            <p:nvPr/>
          </p:nvSpPr>
          <p:spPr>
            <a:xfrm>
              <a:off x="0" y="0"/>
              <a:ext cx="4346028" cy="1845686"/>
            </a:xfrm>
            <a:custGeom>
              <a:avLst/>
              <a:gdLst/>
              <a:ahLst/>
              <a:cxnLst/>
              <a:rect l="l" t="t" r="r" b="b"/>
              <a:pathLst>
                <a:path w="4346028" h="1845686">
                  <a:moveTo>
                    <a:pt x="4535" y="0"/>
                  </a:moveTo>
                  <a:lnTo>
                    <a:pt x="4341493" y="0"/>
                  </a:lnTo>
                  <a:cubicBezTo>
                    <a:pt x="4343998" y="0"/>
                    <a:pt x="4346028" y="2030"/>
                    <a:pt x="4346028" y="4535"/>
                  </a:cubicBezTo>
                  <a:lnTo>
                    <a:pt x="4346028" y="1841151"/>
                  </a:lnTo>
                  <a:cubicBezTo>
                    <a:pt x="4346028" y="1843656"/>
                    <a:pt x="4343998" y="1845686"/>
                    <a:pt x="4341493" y="1845686"/>
                  </a:cubicBezTo>
                  <a:lnTo>
                    <a:pt x="4535" y="1845686"/>
                  </a:lnTo>
                  <a:cubicBezTo>
                    <a:pt x="2030" y="1845686"/>
                    <a:pt x="0" y="1843656"/>
                    <a:pt x="0" y="1841151"/>
                  </a:cubicBezTo>
                  <a:lnTo>
                    <a:pt x="0" y="4535"/>
                  </a:lnTo>
                  <a:cubicBezTo>
                    <a:pt x="0" y="2030"/>
                    <a:pt x="2030" y="0"/>
                    <a:pt x="4535" y="0"/>
                  </a:cubicBezTo>
                  <a:close/>
                </a:path>
              </a:pathLst>
            </a:custGeom>
            <a:solidFill>
              <a:srgbClr val="F8F7F4"/>
            </a:solidFill>
            <a:ln cap="sq">
              <a:noFill/>
              <a:prstDash val="solid"/>
              <a:miter/>
            </a:ln>
          </p:spPr>
        </p:sp>
        <p:sp>
          <p:nvSpPr>
            <p:cNvPr id="6" name="TextBox 6"/>
            <p:cNvSpPr txBox="1"/>
            <p:nvPr/>
          </p:nvSpPr>
          <p:spPr>
            <a:xfrm>
              <a:off x="0" y="-38100"/>
              <a:ext cx="4346028" cy="1883786"/>
            </a:xfrm>
            <a:prstGeom prst="rect">
              <a:avLst/>
            </a:prstGeom>
          </p:spPr>
          <p:txBody>
            <a:bodyPr lIns="50800" tIns="50800" rIns="50800" bIns="50800" rtlCol="0" anchor="ctr"/>
            <a:lstStyle/>
            <a:p>
              <a:pPr algn="ctr">
                <a:lnSpc>
                  <a:spcPts val="3080"/>
                </a:lnSpc>
              </a:pPr>
              <a:endParaRPr/>
            </a:p>
          </p:txBody>
        </p:sp>
      </p:grpSp>
      <p:grpSp>
        <p:nvGrpSpPr>
          <p:cNvPr id="7" name="Group 7"/>
          <p:cNvGrpSpPr/>
          <p:nvPr/>
        </p:nvGrpSpPr>
        <p:grpSpPr>
          <a:xfrm>
            <a:off x="10196713" y="4633303"/>
            <a:ext cx="1233691" cy="123369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080"/>
                </a:lnSpc>
              </a:pPr>
              <a:endParaRPr/>
            </a:p>
          </p:txBody>
        </p:sp>
      </p:grpSp>
      <p:grpSp>
        <p:nvGrpSpPr>
          <p:cNvPr id="10" name="Group 10"/>
          <p:cNvGrpSpPr/>
          <p:nvPr/>
        </p:nvGrpSpPr>
        <p:grpSpPr>
          <a:xfrm>
            <a:off x="8173139" y="6599999"/>
            <a:ext cx="3073673" cy="307367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1A7"/>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080"/>
                </a:lnSpc>
              </a:pPr>
              <a:endParaRPr/>
            </a:p>
          </p:txBody>
        </p:sp>
      </p:grpSp>
      <p:grpSp>
        <p:nvGrpSpPr>
          <p:cNvPr id="13" name="Group 13"/>
          <p:cNvGrpSpPr/>
          <p:nvPr/>
        </p:nvGrpSpPr>
        <p:grpSpPr>
          <a:xfrm>
            <a:off x="6423485" y="4384847"/>
            <a:ext cx="1749654" cy="174965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0"/>
                </a:lnSpc>
              </a:pPr>
              <a:endParaRPr/>
            </a:p>
          </p:txBody>
        </p:sp>
      </p:grpSp>
      <p:sp>
        <p:nvSpPr>
          <p:cNvPr id="16" name="AutoShape 16"/>
          <p:cNvSpPr/>
          <p:nvPr/>
        </p:nvSpPr>
        <p:spPr>
          <a:xfrm>
            <a:off x="4635976" y="5259674"/>
            <a:ext cx="1649994" cy="0"/>
          </a:xfrm>
          <a:prstGeom prst="line">
            <a:avLst/>
          </a:prstGeom>
          <a:ln w="19050" cap="flat">
            <a:solidFill>
              <a:srgbClr val="5B4F47"/>
            </a:solidFill>
            <a:prstDash val="solid"/>
            <a:headEnd type="none" w="sm" len="sm"/>
            <a:tailEnd type="oval" w="lg" len="lg"/>
          </a:ln>
        </p:spPr>
      </p:sp>
      <p:sp>
        <p:nvSpPr>
          <p:cNvPr id="17" name="AutoShape 17"/>
          <p:cNvSpPr/>
          <p:nvPr/>
        </p:nvSpPr>
        <p:spPr>
          <a:xfrm>
            <a:off x="11706629" y="5250149"/>
            <a:ext cx="1649994" cy="0"/>
          </a:xfrm>
          <a:prstGeom prst="line">
            <a:avLst/>
          </a:prstGeom>
          <a:ln w="19050" cap="flat">
            <a:solidFill>
              <a:srgbClr val="5B4F47"/>
            </a:solidFill>
            <a:prstDash val="solid"/>
            <a:headEnd type="oval" w="lg" len="lg"/>
            <a:tailEnd type="none" w="sm" len="sm"/>
          </a:ln>
        </p:spPr>
      </p:sp>
      <p:sp>
        <p:nvSpPr>
          <p:cNvPr id="18" name="AutoShape 18"/>
          <p:cNvSpPr/>
          <p:nvPr/>
        </p:nvSpPr>
        <p:spPr>
          <a:xfrm>
            <a:off x="10754752" y="8120381"/>
            <a:ext cx="1649994" cy="0"/>
          </a:xfrm>
          <a:prstGeom prst="line">
            <a:avLst/>
          </a:prstGeom>
          <a:ln w="19050" cap="flat">
            <a:solidFill>
              <a:srgbClr val="5B4F47"/>
            </a:solidFill>
            <a:prstDash val="solid"/>
            <a:headEnd type="oval" w="lg" len="lg"/>
            <a:tailEnd type="none" w="sm" len="sm"/>
          </a:ln>
        </p:spPr>
      </p:sp>
      <p:sp>
        <p:nvSpPr>
          <p:cNvPr id="19" name="AutoShape 19"/>
          <p:cNvSpPr/>
          <p:nvPr/>
        </p:nvSpPr>
        <p:spPr>
          <a:xfrm>
            <a:off x="-138103" y="9761557"/>
            <a:ext cx="5317514" cy="0"/>
          </a:xfrm>
          <a:prstGeom prst="line">
            <a:avLst/>
          </a:prstGeom>
          <a:ln w="19050" cap="flat">
            <a:solidFill>
              <a:srgbClr val="5B4F47"/>
            </a:solidFill>
            <a:prstDash val="solid"/>
            <a:headEnd type="none" w="sm" len="sm"/>
            <a:tailEnd type="none" w="sm" len="sm"/>
          </a:ln>
        </p:spPr>
      </p:sp>
      <p:sp>
        <p:nvSpPr>
          <p:cNvPr id="20" name="Freeform 20"/>
          <p:cNvSpPr/>
          <p:nvPr/>
        </p:nvSpPr>
        <p:spPr>
          <a:xfrm flipH="1">
            <a:off x="17754255" y="8905272"/>
            <a:ext cx="1892808" cy="4114800"/>
          </a:xfrm>
          <a:custGeom>
            <a:avLst/>
            <a:gdLst/>
            <a:ahLst/>
            <a:cxnLst/>
            <a:rect l="l" t="t" r="r" b="b"/>
            <a:pathLst>
              <a:path w="1892808" h="4114800">
                <a:moveTo>
                  <a:pt x="1892808" y="0"/>
                </a:moveTo>
                <a:lnTo>
                  <a:pt x="0" y="0"/>
                </a:lnTo>
                <a:lnTo>
                  <a:pt x="0" y="4114800"/>
                </a:lnTo>
                <a:lnTo>
                  <a:pt x="1892808" y="4114800"/>
                </a:lnTo>
                <a:lnTo>
                  <a:pt x="1892808"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5179411" y="6998605"/>
            <a:ext cx="2118900" cy="1938628"/>
            <a:chOff x="0" y="0"/>
            <a:chExt cx="812800" cy="743648"/>
          </a:xfrm>
        </p:grpSpPr>
        <p:sp>
          <p:nvSpPr>
            <p:cNvPr id="22" name="Freeform 22"/>
            <p:cNvSpPr/>
            <p:nvPr/>
          </p:nvSpPr>
          <p:spPr>
            <a:xfrm>
              <a:off x="0" y="0"/>
              <a:ext cx="812800" cy="743648"/>
            </a:xfrm>
            <a:custGeom>
              <a:avLst/>
              <a:gdLst/>
              <a:ahLst/>
              <a:cxnLst/>
              <a:rect l="l" t="t" r="r" b="b"/>
              <a:pathLst>
                <a:path w="812800" h="743648">
                  <a:moveTo>
                    <a:pt x="406400" y="0"/>
                  </a:moveTo>
                  <a:cubicBezTo>
                    <a:pt x="181951" y="0"/>
                    <a:pt x="0" y="166471"/>
                    <a:pt x="0" y="371824"/>
                  </a:cubicBezTo>
                  <a:cubicBezTo>
                    <a:pt x="0" y="577177"/>
                    <a:pt x="181951" y="743648"/>
                    <a:pt x="406400" y="743648"/>
                  </a:cubicBezTo>
                  <a:cubicBezTo>
                    <a:pt x="630849" y="743648"/>
                    <a:pt x="812800" y="577177"/>
                    <a:pt x="812800" y="371824"/>
                  </a:cubicBezTo>
                  <a:cubicBezTo>
                    <a:pt x="812800" y="166471"/>
                    <a:pt x="630849" y="0"/>
                    <a:pt x="406400" y="0"/>
                  </a:cubicBezTo>
                  <a:close/>
                </a:path>
              </a:pathLst>
            </a:custGeom>
            <a:gradFill rotWithShape="1">
              <a:gsLst>
                <a:gs pos="0">
                  <a:srgbClr val="CDFFD8">
                    <a:alpha val="100000"/>
                  </a:srgbClr>
                </a:gs>
                <a:gs pos="100000">
                  <a:srgbClr val="94B9FF">
                    <a:alpha val="100000"/>
                  </a:srgbClr>
                </a:gs>
              </a:gsLst>
              <a:lin ang="0"/>
            </a:gradFill>
          </p:spPr>
        </p:sp>
        <p:sp>
          <p:nvSpPr>
            <p:cNvPr id="23" name="TextBox 23"/>
            <p:cNvSpPr txBox="1"/>
            <p:nvPr/>
          </p:nvSpPr>
          <p:spPr>
            <a:xfrm>
              <a:off x="76200" y="31617"/>
              <a:ext cx="660400" cy="642314"/>
            </a:xfrm>
            <a:prstGeom prst="rect">
              <a:avLst/>
            </a:prstGeom>
          </p:spPr>
          <p:txBody>
            <a:bodyPr lIns="50800" tIns="50800" rIns="50800" bIns="50800" rtlCol="0" anchor="ctr"/>
            <a:lstStyle/>
            <a:p>
              <a:pPr algn="ctr">
                <a:lnSpc>
                  <a:spcPts val="3080"/>
                </a:lnSpc>
              </a:pPr>
              <a:endParaRPr/>
            </a:p>
          </p:txBody>
        </p:sp>
      </p:grpSp>
      <p:sp>
        <p:nvSpPr>
          <p:cNvPr id="24" name="TextBox 24"/>
          <p:cNvSpPr txBox="1"/>
          <p:nvPr/>
        </p:nvSpPr>
        <p:spPr>
          <a:xfrm>
            <a:off x="1399729" y="7610475"/>
            <a:ext cx="3328306" cy="1092200"/>
          </a:xfrm>
          <a:prstGeom prst="rect">
            <a:avLst/>
          </a:prstGeom>
        </p:spPr>
        <p:txBody>
          <a:bodyPr lIns="0" tIns="0" rIns="0" bIns="0" rtlCol="0" anchor="t">
            <a:spAutoFit/>
          </a:bodyPr>
          <a:lstStyle/>
          <a:p>
            <a:pPr algn="l">
              <a:lnSpc>
                <a:spcPts val="2800"/>
              </a:lnSpc>
            </a:pPr>
            <a:r>
              <a:rPr lang="en-US" sz="2000">
                <a:solidFill>
                  <a:srgbClr val="111111"/>
                </a:solidFill>
                <a:latin typeface="Times New Roman"/>
                <a:ea typeface="Times New Roman"/>
                <a:cs typeface="Times New Roman"/>
                <a:sym typeface="Times New Roman"/>
              </a:rPr>
              <a:t>Modest growth of 2.63%,though data is incomplete for the year</a:t>
            </a:r>
          </a:p>
        </p:txBody>
      </p:sp>
      <p:sp>
        <p:nvSpPr>
          <p:cNvPr id="25" name="AutoShape 25"/>
          <p:cNvSpPr/>
          <p:nvPr/>
        </p:nvSpPr>
        <p:spPr>
          <a:xfrm>
            <a:off x="3810979" y="7925326"/>
            <a:ext cx="1649994" cy="0"/>
          </a:xfrm>
          <a:prstGeom prst="line">
            <a:avLst/>
          </a:prstGeom>
          <a:ln w="19050" cap="flat">
            <a:solidFill>
              <a:srgbClr val="5B4F47"/>
            </a:solidFill>
            <a:prstDash val="solid"/>
            <a:headEnd type="none" w="sm" len="sm"/>
            <a:tailEnd type="oval" w="lg" len="lg"/>
          </a:ln>
        </p:spPr>
      </p:sp>
      <p:sp>
        <p:nvSpPr>
          <p:cNvPr id="26" name="TextBox 26"/>
          <p:cNvSpPr txBox="1"/>
          <p:nvPr/>
        </p:nvSpPr>
        <p:spPr>
          <a:xfrm>
            <a:off x="10143549" y="4981102"/>
            <a:ext cx="1340019" cy="484973"/>
          </a:xfrm>
          <a:prstGeom prst="rect">
            <a:avLst/>
          </a:prstGeom>
        </p:spPr>
        <p:txBody>
          <a:bodyPr lIns="0" tIns="0" rIns="0" bIns="0" rtlCol="0" anchor="t">
            <a:spAutoFit/>
          </a:bodyPr>
          <a:lstStyle/>
          <a:p>
            <a:pPr algn="ctr">
              <a:lnSpc>
                <a:spcPts val="3507"/>
              </a:lnSpc>
            </a:pPr>
            <a:r>
              <a:rPr lang="en-US" sz="2505" b="1">
                <a:solidFill>
                  <a:srgbClr val="111111"/>
                </a:solidFill>
                <a:latin typeface="Times New Roman Bold"/>
                <a:ea typeface="Times New Roman Bold"/>
                <a:cs typeface="Times New Roman Bold"/>
                <a:sym typeface="Times New Roman Bold"/>
              </a:rPr>
              <a:t>-41.72%</a:t>
            </a:r>
          </a:p>
        </p:txBody>
      </p:sp>
      <p:sp>
        <p:nvSpPr>
          <p:cNvPr id="27" name="TextBox 27"/>
          <p:cNvSpPr txBox="1"/>
          <p:nvPr/>
        </p:nvSpPr>
        <p:spPr>
          <a:xfrm>
            <a:off x="6560999" y="4967547"/>
            <a:ext cx="1474626" cy="498528"/>
          </a:xfrm>
          <a:prstGeom prst="rect">
            <a:avLst/>
          </a:prstGeom>
        </p:spPr>
        <p:txBody>
          <a:bodyPr lIns="0" tIns="0" rIns="0" bIns="0" rtlCol="0" anchor="t">
            <a:spAutoFit/>
          </a:bodyPr>
          <a:lstStyle/>
          <a:p>
            <a:pPr algn="ctr">
              <a:lnSpc>
                <a:spcPts val="4022"/>
              </a:lnSpc>
            </a:pPr>
            <a:r>
              <a:rPr lang="en-US" sz="2872" b="1">
                <a:solidFill>
                  <a:srgbClr val="111111"/>
                </a:solidFill>
                <a:latin typeface="Droid Serif Bold"/>
                <a:ea typeface="Droid Serif Bold"/>
                <a:cs typeface="Droid Serif Bold"/>
                <a:sym typeface="Droid Serif Bold"/>
              </a:rPr>
              <a:t>0.00%</a:t>
            </a:r>
          </a:p>
        </p:txBody>
      </p:sp>
      <p:sp>
        <p:nvSpPr>
          <p:cNvPr id="28" name="TextBox 28"/>
          <p:cNvSpPr txBox="1"/>
          <p:nvPr/>
        </p:nvSpPr>
        <p:spPr>
          <a:xfrm>
            <a:off x="1121761" y="292088"/>
            <a:ext cx="10328418" cy="1117612"/>
          </a:xfrm>
          <a:prstGeom prst="rect">
            <a:avLst/>
          </a:prstGeom>
        </p:spPr>
        <p:txBody>
          <a:bodyPr lIns="0" tIns="0" rIns="0" bIns="0" rtlCol="0" anchor="t">
            <a:spAutoFit/>
          </a:bodyPr>
          <a:lstStyle/>
          <a:p>
            <a:pPr algn="l">
              <a:lnSpc>
                <a:spcPts val="8526"/>
              </a:lnSpc>
            </a:pPr>
            <a:r>
              <a:rPr lang="en-US" sz="7750" i="1">
                <a:solidFill>
                  <a:srgbClr val="5B4F47"/>
                </a:solidFill>
                <a:latin typeface="Droid Serif Italics"/>
                <a:ea typeface="Droid Serif Italics"/>
                <a:cs typeface="Droid Serif Italics"/>
                <a:sym typeface="Droid Serif Italics"/>
              </a:rPr>
              <a:t>Year-on-Year </a:t>
            </a:r>
            <a:r>
              <a:rPr lang="en-US" sz="7750" b="1">
                <a:solidFill>
                  <a:srgbClr val="5B4F47"/>
                </a:solidFill>
                <a:latin typeface="Droid Serif Bold"/>
                <a:ea typeface="Droid Serif Bold"/>
                <a:cs typeface="Droid Serif Bold"/>
                <a:sym typeface="Droid Serif Bold"/>
              </a:rPr>
              <a:t>Growth</a:t>
            </a:r>
          </a:p>
        </p:txBody>
      </p:sp>
      <p:sp>
        <p:nvSpPr>
          <p:cNvPr id="29" name="TextBox 29"/>
          <p:cNvSpPr txBox="1"/>
          <p:nvPr/>
        </p:nvSpPr>
        <p:spPr>
          <a:xfrm>
            <a:off x="1708234" y="4846924"/>
            <a:ext cx="2927742" cy="739775"/>
          </a:xfrm>
          <a:prstGeom prst="rect">
            <a:avLst/>
          </a:prstGeom>
        </p:spPr>
        <p:txBody>
          <a:bodyPr lIns="0" tIns="0" rIns="0" bIns="0" rtlCol="0" anchor="t">
            <a:spAutoFit/>
          </a:bodyPr>
          <a:lstStyle/>
          <a:p>
            <a:pPr algn="l">
              <a:lnSpc>
                <a:spcPts val="2800"/>
              </a:lnSpc>
            </a:pPr>
            <a:r>
              <a:rPr lang="en-US" sz="2000">
                <a:solidFill>
                  <a:srgbClr val="111111"/>
                </a:solidFill>
                <a:latin typeface="Times New Roman"/>
                <a:ea typeface="Times New Roman"/>
                <a:cs typeface="Times New Roman"/>
                <a:sym typeface="Times New Roman"/>
              </a:rPr>
              <a:t>No data for comparison, due to LAG function</a:t>
            </a:r>
          </a:p>
        </p:txBody>
      </p:sp>
      <p:sp>
        <p:nvSpPr>
          <p:cNvPr id="30" name="TextBox 30"/>
          <p:cNvSpPr txBox="1"/>
          <p:nvPr/>
        </p:nvSpPr>
        <p:spPr>
          <a:xfrm>
            <a:off x="12728597" y="7620000"/>
            <a:ext cx="2927742" cy="1361440"/>
          </a:xfrm>
          <a:prstGeom prst="rect">
            <a:avLst/>
          </a:prstGeom>
        </p:spPr>
        <p:txBody>
          <a:bodyPr lIns="0" tIns="0" rIns="0" bIns="0" rtlCol="0" anchor="t">
            <a:spAutoFit/>
          </a:bodyPr>
          <a:lstStyle/>
          <a:p>
            <a:pPr algn="l">
              <a:lnSpc>
                <a:spcPts val="2660"/>
              </a:lnSpc>
            </a:pPr>
            <a:r>
              <a:rPr lang="en-US" sz="1900">
                <a:solidFill>
                  <a:srgbClr val="111111"/>
                </a:solidFill>
                <a:latin typeface="Times New Roman"/>
                <a:ea typeface="Times New Roman"/>
                <a:cs typeface="Times New Roman"/>
                <a:sym typeface="Times New Roman"/>
              </a:rPr>
              <a:t>Strong recovery with a 253.76% increase in profit . highlighting improved financial strategies</a:t>
            </a:r>
          </a:p>
        </p:txBody>
      </p:sp>
      <p:sp>
        <p:nvSpPr>
          <p:cNvPr id="31" name="TextBox 31"/>
          <p:cNvSpPr txBox="1"/>
          <p:nvPr/>
        </p:nvSpPr>
        <p:spPr>
          <a:xfrm>
            <a:off x="13632848" y="4789456"/>
            <a:ext cx="3626452" cy="1028065"/>
          </a:xfrm>
          <a:prstGeom prst="rect">
            <a:avLst/>
          </a:prstGeom>
        </p:spPr>
        <p:txBody>
          <a:bodyPr lIns="0" tIns="0" rIns="0" bIns="0" rtlCol="0" anchor="t">
            <a:spAutoFit/>
          </a:bodyPr>
          <a:lstStyle/>
          <a:p>
            <a:pPr algn="l">
              <a:lnSpc>
                <a:spcPts val="2660"/>
              </a:lnSpc>
            </a:pPr>
            <a:r>
              <a:rPr lang="en-US" sz="1900">
                <a:solidFill>
                  <a:srgbClr val="111111"/>
                </a:solidFill>
                <a:latin typeface="Times New Roman"/>
                <a:ea typeface="Times New Roman"/>
                <a:cs typeface="Times New Roman"/>
                <a:sym typeface="Times New Roman"/>
              </a:rPr>
              <a:t>Profit decreased significantly , despite high revenue , likely due to aggressive discounts.</a:t>
            </a:r>
          </a:p>
        </p:txBody>
      </p:sp>
      <p:sp>
        <p:nvSpPr>
          <p:cNvPr id="32" name="TextBox 32"/>
          <p:cNvSpPr txBox="1"/>
          <p:nvPr/>
        </p:nvSpPr>
        <p:spPr>
          <a:xfrm>
            <a:off x="1826339" y="4406260"/>
            <a:ext cx="2901695" cy="453390"/>
          </a:xfrm>
          <a:prstGeom prst="rect">
            <a:avLst/>
          </a:prstGeom>
        </p:spPr>
        <p:txBody>
          <a:bodyPr lIns="0" tIns="0" rIns="0" bIns="0" rtlCol="0" anchor="t">
            <a:spAutoFit/>
          </a:bodyPr>
          <a:lstStyle/>
          <a:p>
            <a:pPr algn="l">
              <a:lnSpc>
                <a:spcPts val="3359"/>
              </a:lnSpc>
            </a:pPr>
            <a:r>
              <a:rPr lang="en-US" sz="2400" b="1">
                <a:solidFill>
                  <a:srgbClr val="111111"/>
                </a:solidFill>
                <a:latin typeface="Times New Roman Bold"/>
                <a:ea typeface="Times New Roman Bold"/>
                <a:cs typeface="Times New Roman Bold"/>
                <a:sym typeface="Times New Roman Bold"/>
              </a:rPr>
              <a:t>Profit in 2011</a:t>
            </a:r>
          </a:p>
        </p:txBody>
      </p:sp>
      <p:sp>
        <p:nvSpPr>
          <p:cNvPr id="33" name="TextBox 33"/>
          <p:cNvSpPr txBox="1"/>
          <p:nvPr/>
        </p:nvSpPr>
        <p:spPr>
          <a:xfrm>
            <a:off x="13632848" y="4289597"/>
            <a:ext cx="2901695" cy="453390"/>
          </a:xfrm>
          <a:prstGeom prst="rect">
            <a:avLst/>
          </a:prstGeom>
        </p:spPr>
        <p:txBody>
          <a:bodyPr lIns="0" tIns="0" rIns="0" bIns="0" rtlCol="0" anchor="t">
            <a:spAutoFit/>
          </a:bodyPr>
          <a:lstStyle/>
          <a:p>
            <a:pPr algn="l">
              <a:lnSpc>
                <a:spcPts val="3359"/>
              </a:lnSpc>
            </a:pPr>
            <a:r>
              <a:rPr lang="en-US" sz="2400" b="1">
                <a:solidFill>
                  <a:srgbClr val="111111"/>
                </a:solidFill>
                <a:latin typeface="Times New Roman Bold"/>
                <a:ea typeface="Times New Roman Bold"/>
                <a:cs typeface="Times New Roman Bold"/>
                <a:sym typeface="Times New Roman Bold"/>
              </a:rPr>
              <a:t>Profit in 2012</a:t>
            </a:r>
          </a:p>
        </p:txBody>
      </p:sp>
      <p:sp>
        <p:nvSpPr>
          <p:cNvPr id="34" name="TextBox 34"/>
          <p:cNvSpPr txBox="1"/>
          <p:nvPr/>
        </p:nvSpPr>
        <p:spPr>
          <a:xfrm>
            <a:off x="12728597" y="7105650"/>
            <a:ext cx="2901695" cy="453390"/>
          </a:xfrm>
          <a:prstGeom prst="rect">
            <a:avLst/>
          </a:prstGeom>
        </p:spPr>
        <p:txBody>
          <a:bodyPr lIns="0" tIns="0" rIns="0" bIns="0" rtlCol="0" anchor="t">
            <a:spAutoFit/>
          </a:bodyPr>
          <a:lstStyle/>
          <a:p>
            <a:pPr algn="l">
              <a:lnSpc>
                <a:spcPts val="3359"/>
              </a:lnSpc>
            </a:pPr>
            <a:r>
              <a:rPr lang="en-US" sz="2400" b="1">
                <a:solidFill>
                  <a:srgbClr val="111111"/>
                </a:solidFill>
                <a:latin typeface="Times New Roman Bold"/>
                <a:ea typeface="Times New Roman Bold"/>
                <a:cs typeface="Times New Roman Bold"/>
                <a:sym typeface="Times New Roman Bold"/>
              </a:rPr>
              <a:t>Profit in 2013</a:t>
            </a:r>
          </a:p>
        </p:txBody>
      </p:sp>
      <p:sp>
        <p:nvSpPr>
          <p:cNvPr id="35" name="TextBox 35"/>
          <p:cNvSpPr txBox="1"/>
          <p:nvPr/>
        </p:nvSpPr>
        <p:spPr>
          <a:xfrm>
            <a:off x="8946848" y="7858651"/>
            <a:ext cx="1487602" cy="480169"/>
          </a:xfrm>
          <a:prstGeom prst="rect">
            <a:avLst/>
          </a:prstGeom>
        </p:spPr>
        <p:txBody>
          <a:bodyPr lIns="0" tIns="0" rIns="0" bIns="0" rtlCol="0" anchor="t">
            <a:spAutoFit/>
          </a:bodyPr>
          <a:lstStyle/>
          <a:p>
            <a:pPr algn="ctr">
              <a:lnSpc>
                <a:spcPts val="3498"/>
              </a:lnSpc>
              <a:spcBef>
                <a:spcPct val="0"/>
              </a:spcBef>
            </a:pPr>
            <a:r>
              <a:rPr lang="en-US" sz="2691" b="1">
                <a:solidFill>
                  <a:srgbClr val="000000"/>
                </a:solidFill>
                <a:latin typeface="Times New Roman Bold"/>
                <a:ea typeface="Times New Roman Bold"/>
                <a:cs typeface="Times New Roman Bold"/>
                <a:sym typeface="Times New Roman Bold"/>
              </a:rPr>
              <a:t>253.76%</a:t>
            </a:r>
          </a:p>
        </p:txBody>
      </p:sp>
      <p:sp>
        <p:nvSpPr>
          <p:cNvPr id="36" name="TextBox 36"/>
          <p:cNvSpPr txBox="1"/>
          <p:nvPr/>
        </p:nvSpPr>
        <p:spPr>
          <a:xfrm>
            <a:off x="1425775" y="7105650"/>
            <a:ext cx="2901695" cy="453390"/>
          </a:xfrm>
          <a:prstGeom prst="rect">
            <a:avLst/>
          </a:prstGeom>
        </p:spPr>
        <p:txBody>
          <a:bodyPr lIns="0" tIns="0" rIns="0" bIns="0" rtlCol="0" anchor="t">
            <a:spAutoFit/>
          </a:bodyPr>
          <a:lstStyle/>
          <a:p>
            <a:pPr algn="l">
              <a:lnSpc>
                <a:spcPts val="3359"/>
              </a:lnSpc>
            </a:pPr>
            <a:r>
              <a:rPr lang="en-US" sz="2400" b="1">
                <a:solidFill>
                  <a:srgbClr val="111111"/>
                </a:solidFill>
                <a:latin typeface="Times New Roman Bold"/>
                <a:ea typeface="Times New Roman Bold"/>
                <a:cs typeface="Times New Roman Bold"/>
                <a:sym typeface="Times New Roman Bold"/>
              </a:rPr>
              <a:t>Profit in 2014</a:t>
            </a:r>
          </a:p>
        </p:txBody>
      </p:sp>
      <p:sp>
        <p:nvSpPr>
          <p:cNvPr id="37" name="TextBox 37"/>
          <p:cNvSpPr txBox="1"/>
          <p:nvPr/>
        </p:nvSpPr>
        <p:spPr>
          <a:xfrm>
            <a:off x="5548658" y="7621853"/>
            <a:ext cx="1474626" cy="498528"/>
          </a:xfrm>
          <a:prstGeom prst="rect">
            <a:avLst/>
          </a:prstGeom>
        </p:spPr>
        <p:txBody>
          <a:bodyPr lIns="0" tIns="0" rIns="0" bIns="0" rtlCol="0" anchor="t">
            <a:spAutoFit/>
          </a:bodyPr>
          <a:lstStyle/>
          <a:p>
            <a:pPr algn="ctr">
              <a:lnSpc>
                <a:spcPts val="4022"/>
              </a:lnSpc>
            </a:pPr>
            <a:r>
              <a:rPr lang="en-US" sz="2872" b="1">
                <a:solidFill>
                  <a:srgbClr val="111111"/>
                </a:solidFill>
                <a:latin typeface="Droid Serif Bold"/>
                <a:ea typeface="Droid Serif Bold"/>
                <a:cs typeface="Droid Serif Bold"/>
                <a:sym typeface="Droid Serif Bold"/>
              </a:rPr>
              <a:t>2.63%</a:t>
            </a:r>
          </a:p>
        </p:txBody>
      </p:sp>
      <p:sp>
        <p:nvSpPr>
          <p:cNvPr id="38" name="TextBox 38"/>
          <p:cNvSpPr txBox="1"/>
          <p:nvPr/>
        </p:nvSpPr>
        <p:spPr>
          <a:xfrm>
            <a:off x="700296" y="2167781"/>
            <a:ext cx="8662652" cy="918319"/>
          </a:xfrm>
          <a:prstGeom prst="rect">
            <a:avLst/>
          </a:prstGeom>
        </p:spPr>
        <p:txBody>
          <a:bodyPr lIns="0" tIns="0" rIns="0" bIns="0" rtlCol="0" anchor="t">
            <a:spAutoFit/>
          </a:bodyPr>
          <a:lstStyle/>
          <a:p>
            <a:pPr algn="ctr">
              <a:lnSpc>
                <a:spcPts val="3498"/>
              </a:lnSpc>
              <a:spcBef>
                <a:spcPct val="0"/>
              </a:spcBef>
            </a:pPr>
            <a:r>
              <a:rPr lang="en-US" sz="2691" b="1">
                <a:solidFill>
                  <a:srgbClr val="000000"/>
                </a:solidFill>
                <a:latin typeface="Times New Roman Bold"/>
                <a:ea typeface="Times New Roman Bold"/>
                <a:cs typeface="Times New Roman Bold"/>
                <a:sym typeface="Times New Roman Bold"/>
              </a:rPr>
              <a:t>This analysis shows the impact of strategic decisions on profitability over time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029"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086" b="-11086"/>
            </a:stretch>
          </a:blipFill>
        </p:spPr>
        <p:txBody>
          <a:bodyPr/>
          <a:lstStyle/>
          <a:p>
            <a:endParaRPr lang="en-GB" dirty="0"/>
          </a:p>
        </p:txBody>
      </p:sp>
      <p:sp>
        <p:nvSpPr>
          <p:cNvPr id="3" name="Freeform 3"/>
          <p:cNvSpPr/>
          <p:nvPr/>
        </p:nvSpPr>
        <p:spPr>
          <a:xfrm>
            <a:off x="8959481" y="4556390"/>
            <a:ext cx="9383937" cy="5635360"/>
          </a:xfrm>
          <a:custGeom>
            <a:avLst/>
            <a:gdLst/>
            <a:ahLst/>
            <a:cxnLst/>
            <a:rect l="l" t="t" r="r" b="b"/>
            <a:pathLst>
              <a:path w="9383937" h="5635360">
                <a:moveTo>
                  <a:pt x="0" y="0"/>
                </a:moveTo>
                <a:lnTo>
                  <a:pt x="9383937" y="0"/>
                </a:lnTo>
                <a:lnTo>
                  <a:pt x="9383937" y="5635360"/>
                </a:lnTo>
                <a:lnTo>
                  <a:pt x="0" y="5635360"/>
                </a:lnTo>
                <a:lnTo>
                  <a:pt x="0" y="0"/>
                </a:lnTo>
                <a:close/>
              </a:path>
            </a:pathLst>
          </a:custGeom>
          <a:blipFill>
            <a:blip r:embed="rId3"/>
            <a:stretch>
              <a:fillRect/>
            </a:stretch>
          </a:blipFill>
        </p:spPr>
      </p:sp>
      <p:sp>
        <p:nvSpPr>
          <p:cNvPr id="4" name="Freeform 4"/>
          <p:cNvSpPr/>
          <p:nvPr/>
        </p:nvSpPr>
        <p:spPr>
          <a:xfrm>
            <a:off x="11034904" y="1884718"/>
            <a:ext cx="7253096" cy="2766922"/>
          </a:xfrm>
          <a:custGeom>
            <a:avLst/>
            <a:gdLst/>
            <a:ahLst/>
            <a:cxnLst/>
            <a:rect l="l" t="t" r="r" b="b"/>
            <a:pathLst>
              <a:path w="7253096" h="2766922">
                <a:moveTo>
                  <a:pt x="0" y="0"/>
                </a:moveTo>
                <a:lnTo>
                  <a:pt x="7253096" y="0"/>
                </a:lnTo>
                <a:lnTo>
                  <a:pt x="7253096" y="2766922"/>
                </a:lnTo>
                <a:lnTo>
                  <a:pt x="0" y="2766922"/>
                </a:lnTo>
                <a:lnTo>
                  <a:pt x="0" y="0"/>
                </a:lnTo>
                <a:close/>
              </a:path>
            </a:pathLst>
          </a:custGeom>
          <a:blipFill>
            <a:blip r:embed="rId4"/>
            <a:stretch>
              <a:fillRect/>
            </a:stretch>
          </a:blipFill>
        </p:spPr>
      </p:sp>
      <p:sp>
        <p:nvSpPr>
          <p:cNvPr id="5" name="TextBox 5"/>
          <p:cNvSpPr txBox="1"/>
          <p:nvPr/>
        </p:nvSpPr>
        <p:spPr>
          <a:xfrm>
            <a:off x="438088" y="2471706"/>
            <a:ext cx="8486757" cy="2149499"/>
          </a:xfrm>
          <a:prstGeom prst="rect">
            <a:avLst/>
          </a:prstGeom>
        </p:spPr>
        <p:txBody>
          <a:bodyPr wrap="square" lIns="0" tIns="0" rIns="0" bIns="0" rtlCol="0" anchor="t">
            <a:spAutoFit/>
          </a:bodyPr>
          <a:lstStyle/>
          <a:p>
            <a:pPr marL="514350" indent="-514350" algn="l">
              <a:lnSpc>
                <a:spcPts val="3392"/>
              </a:lnSpc>
              <a:spcBef>
                <a:spcPct val="0"/>
              </a:spcBef>
              <a:buAutoNum type="arabicPeriod"/>
            </a:pPr>
            <a:r>
              <a:rPr lang="en-US" sz="2609" dirty="0">
                <a:solidFill>
                  <a:srgbClr val="000000"/>
                </a:solidFill>
                <a:latin typeface="Times New Roman" panose="02020603050405020304" pitchFamily="18" charset="0"/>
                <a:ea typeface="Times New Roman Medium"/>
                <a:cs typeface="Times New Roman" panose="02020603050405020304" pitchFamily="18" charset="0"/>
                <a:sym typeface="Times New Roman Medium"/>
              </a:rPr>
              <a:t>Revenue Trend</a:t>
            </a:r>
          </a:p>
          <a:p>
            <a:pPr marL="514350" indent="-514350" algn="l">
              <a:lnSpc>
                <a:spcPts val="3392"/>
              </a:lnSpc>
              <a:spcBef>
                <a:spcPct val="0"/>
              </a:spcBef>
              <a:buFont typeface="Arial" panose="020B0604020202020204" pitchFamily="34" charset="0"/>
              <a:buChar char="•"/>
            </a:pPr>
            <a:r>
              <a:rPr lang="en-US" sz="2609" dirty="0">
                <a:solidFill>
                  <a:srgbClr val="000000"/>
                </a:solidFill>
                <a:latin typeface="Times New Roman" panose="02020603050405020304" pitchFamily="18" charset="0"/>
                <a:ea typeface="Times New Roman Medium"/>
                <a:cs typeface="Times New Roman" panose="02020603050405020304" pitchFamily="18" charset="0"/>
                <a:sym typeface="Times New Roman Medium"/>
              </a:rPr>
              <a:t>The total revenue fluctuates across the  seasons, peaking in Summer at approximately 24,000.000.</a:t>
            </a:r>
          </a:p>
          <a:p>
            <a:pPr marL="514350" indent="-514350" algn="l">
              <a:lnSpc>
                <a:spcPts val="3392"/>
              </a:lnSpc>
              <a:spcBef>
                <a:spcPct val="0"/>
              </a:spcBef>
              <a:buFont typeface="Arial" panose="020B0604020202020204" pitchFamily="34" charset="0"/>
              <a:buChar char="•"/>
            </a:pPr>
            <a:r>
              <a:rPr lang="en-US" sz="2609" dirty="0">
                <a:solidFill>
                  <a:srgbClr val="000000"/>
                </a:solidFill>
                <a:latin typeface="Times New Roman" panose="02020603050405020304" pitchFamily="18" charset="0"/>
                <a:ea typeface="Times New Roman Medium"/>
                <a:cs typeface="Times New Roman" panose="02020603050405020304" pitchFamily="18" charset="0"/>
                <a:sym typeface="Times New Roman Medium"/>
              </a:rPr>
              <a:t>The lowest revenue is observed in Winter, followed by Spring, where it drops just under 15,000.000</a:t>
            </a:r>
          </a:p>
        </p:txBody>
      </p:sp>
      <p:sp>
        <p:nvSpPr>
          <p:cNvPr id="6" name="TextBox 6"/>
          <p:cNvSpPr txBox="1"/>
          <p:nvPr/>
        </p:nvSpPr>
        <p:spPr>
          <a:xfrm>
            <a:off x="5408394" y="356407"/>
            <a:ext cx="6484715" cy="514453"/>
          </a:xfrm>
          <a:prstGeom prst="rect">
            <a:avLst/>
          </a:prstGeom>
        </p:spPr>
        <p:txBody>
          <a:bodyPr lIns="0" tIns="0" rIns="0" bIns="0" rtlCol="0" anchor="t">
            <a:spAutoFit/>
          </a:bodyPr>
          <a:lstStyle/>
          <a:p>
            <a:pPr algn="ctr">
              <a:lnSpc>
                <a:spcPts val="3694"/>
              </a:lnSpc>
              <a:spcBef>
                <a:spcPct val="0"/>
              </a:spcBef>
            </a:pPr>
            <a:r>
              <a:rPr lang="en-US" sz="2841" b="1" dirty="0">
                <a:solidFill>
                  <a:srgbClr val="000000"/>
                </a:solidFill>
                <a:latin typeface="Times New Roman Medium"/>
                <a:ea typeface="Times New Roman Medium"/>
                <a:cs typeface="Times New Roman Medium"/>
                <a:sym typeface="Times New Roman Medium"/>
              </a:rPr>
              <a:t>Seasonal Revenue and Profit Analysis</a:t>
            </a:r>
          </a:p>
        </p:txBody>
      </p:sp>
      <p:sp>
        <p:nvSpPr>
          <p:cNvPr id="7" name="TextBox 6">
            <a:extLst>
              <a:ext uri="{FF2B5EF4-FFF2-40B4-BE49-F238E27FC236}">
                <a16:creationId xmlns:a16="http://schemas.microsoft.com/office/drawing/2014/main" id="{1B3B7156-035C-7364-4141-254D6DD90092}"/>
              </a:ext>
            </a:extLst>
          </p:cNvPr>
          <p:cNvSpPr txBox="1"/>
          <p:nvPr/>
        </p:nvSpPr>
        <p:spPr>
          <a:xfrm>
            <a:off x="421151" y="5143500"/>
            <a:ext cx="8229600" cy="2092881"/>
          </a:xfrm>
          <a:prstGeom prst="rect">
            <a:avLst/>
          </a:prstGeom>
          <a:noFill/>
        </p:spPr>
        <p:txBody>
          <a:bodyPr wrap="square" rtlCol="0">
            <a:spAutoFit/>
          </a:bodyPr>
          <a:lstStyle/>
          <a:p>
            <a:r>
              <a:rPr lang="en-GB" sz="2600" dirty="0">
                <a:latin typeface="Times New Roman" panose="02020603050405020304" pitchFamily="18" charset="0"/>
                <a:cs typeface="Times New Roman" panose="02020603050405020304" pitchFamily="18" charset="0"/>
              </a:rPr>
              <a:t>2. Profit Trend</a:t>
            </a:r>
          </a:p>
          <a:p>
            <a:pPr marL="457200" indent="-457200">
              <a:buFont typeface="Arial" panose="020B0604020202020204" pitchFamily="34" charset="0"/>
              <a:buChar char="•"/>
            </a:pPr>
            <a:r>
              <a:rPr lang="en-GB" sz="2600" dirty="0">
                <a:latin typeface="Times New Roman" panose="02020603050405020304" pitchFamily="18" charset="0"/>
                <a:cs typeface="Times New Roman" panose="02020603050405020304" pitchFamily="18" charset="0"/>
              </a:rPr>
              <a:t>Total Profit remains relatively consistent across the seasons, with minor fluctuations compared to revenue.</a:t>
            </a:r>
          </a:p>
          <a:p>
            <a:pPr marL="457200" indent="-457200">
              <a:buFont typeface="Arial" panose="020B0604020202020204" pitchFamily="34" charset="0"/>
              <a:buChar char="•"/>
            </a:pPr>
            <a:r>
              <a:rPr lang="en-GB" sz="2600" dirty="0">
                <a:latin typeface="Times New Roman" panose="02020603050405020304" pitchFamily="18" charset="0"/>
                <a:cs typeface="Times New Roman" panose="02020603050405020304" pitchFamily="18" charset="0"/>
              </a:rPr>
              <a:t>The profit line is significantly lower than the revenue, suggesting high operating costs or other expenses.</a:t>
            </a:r>
          </a:p>
        </p:txBody>
      </p:sp>
      <p:sp>
        <p:nvSpPr>
          <p:cNvPr id="8" name="TextBox 7">
            <a:extLst>
              <a:ext uri="{FF2B5EF4-FFF2-40B4-BE49-F238E27FC236}">
                <a16:creationId xmlns:a16="http://schemas.microsoft.com/office/drawing/2014/main" id="{F90B219C-7AC4-E02E-D40B-ABC1389C2435}"/>
              </a:ext>
            </a:extLst>
          </p:cNvPr>
          <p:cNvSpPr txBox="1"/>
          <p:nvPr/>
        </p:nvSpPr>
        <p:spPr>
          <a:xfrm>
            <a:off x="507011" y="8013183"/>
            <a:ext cx="7620000" cy="1692771"/>
          </a:xfrm>
          <a:prstGeom prst="rect">
            <a:avLst/>
          </a:prstGeom>
          <a:noFill/>
        </p:spPr>
        <p:txBody>
          <a:bodyPr wrap="square" rtlCol="0">
            <a:spAutoFit/>
          </a:bodyPr>
          <a:lstStyle/>
          <a:p>
            <a:r>
              <a:rPr lang="en-GB" sz="2600" dirty="0">
                <a:latin typeface="Times New Roman" panose="02020603050405020304" pitchFamily="18" charset="0"/>
                <a:cs typeface="Times New Roman" panose="02020603050405020304" pitchFamily="18" charset="0"/>
              </a:rPr>
              <a:t>Since Revenue peaks in Summer and dips in Spring , consider a long-term strategy to balance these extremes. Diversify revenue or introduce new products/services that perform well in low-revenue seasons.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57" y="0"/>
            <a:ext cx="18301855" cy="1029046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1086" b="-11086"/>
            </a:stretch>
          </a:blipFill>
        </p:spPr>
      </p:sp>
      <p:sp>
        <p:nvSpPr>
          <p:cNvPr id="3" name="Freeform 3"/>
          <p:cNvSpPr/>
          <p:nvPr/>
        </p:nvSpPr>
        <p:spPr>
          <a:xfrm>
            <a:off x="228600" y="1221934"/>
            <a:ext cx="10630634" cy="6389051"/>
          </a:xfrm>
          <a:custGeom>
            <a:avLst/>
            <a:gdLst/>
            <a:ahLst/>
            <a:cxnLst/>
            <a:rect l="l" t="t" r="r" b="b"/>
            <a:pathLst>
              <a:path w="10630634" h="6389051">
                <a:moveTo>
                  <a:pt x="0" y="0"/>
                </a:moveTo>
                <a:lnTo>
                  <a:pt x="10630634" y="0"/>
                </a:lnTo>
                <a:lnTo>
                  <a:pt x="10630634" y="6389051"/>
                </a:lnTo>
                <a:lnTo>
                  <a:pt x="0" y="6389051"/>
                </a:lnTo>
                <a:lnTo>
                  <a:pt x="0" y="0"/>
                </a:lnTo>
                <a:close/>
              </a:path>
            </a:pathLst>
          </a:custGeom>
          <a:blipFill>
            <a:blip r:embed="rId4"/>
            <a:stretch>
              <a:fillRect/>
            </a:stretch>
          </a:blipFill>
        </p:spPr>
      </p:sp>
      <p:sp>
        <p:nvSpPr>
          <p:cNvPr id="4" name="TextBox 4"/>
          <p:cNvSpPr txBox="1"/>
          <p:nvPr/>
        </p:nvSpPr>
        <p:spPr>
          <a:xfrm>
            <a:off x="-533400" y="461352"/>
            <a:ext cx="7980014" cy="430374"/>
          </a:xfrm>
          <a:prstGeom prst="rect">
            <a:avLst/>
          </a:prstGeom>
        </p:spPr>
        <p:txBody>
          <a:bodyPr wrap="square" lIns="0" tIns="0" rIns="0" bIns="0" rtlCol="0" anchor="t">
            <a:spAutoFit/>
          </a:bodyPr>
          <a:lstStyle/>
          <a:p>
            <a:pPr algn="ctr">
              <a:lnSpc>
                <a:spcPts val="3639"/>
              </a:lnSpc>
              <a:spcBef>
                <a:spcPct val="0"/>
              </a:spcBef>
            </a:pPr>
            <a:r>
              <a:rPr lang="en-US" sz="2799" b="1" dirty="0">
                <a:solidFill>
                  <a:srgbClr val="000000"/>
                </a:solidFill>
                <a:latin typeface="Times New Roman" panose="02020603050405020304" pitchFamily="18" charset="0"/>
                <a:ea typeface="Barlow Medium"/>
                <a:cs typeface="Times New Roman" panose="02020603050405020304" pitchFamily="18" charset="0"/>
                <a:sym typeface="Barlow Medium"/>
              </a:rPr>
              <a:t>Seasonal Sales Performance Analysis</a:t>
            </a:r>
          </a:p>
        </p:txBody>
      </p:sp>
      <p:sp>
        <p:nvSpPr>
          <p:cNvPr id="5" name="TextBox 5"/>
          <p:cNvSpPr txBox="1"/>
          <p:nvPr/>
        </p:nvSpPr>
        <p:spPr>
          <a:xfrm>
            <a:off x="11185298" y="1790352"/>
            <a:ext cx="7086600" cy="2737673"/>
          </a:xfrm>
          <a:prstGeom prst="rect">
            <a:avLst/>
          </a:prstGeom>
        </p:spPr>
        <p:txBody>
          <a:bodyPr wrap="square" lIns="0" tIns="0" rIns="0" bIns="0" rtlCol="0" anchor="t">
            <a:spAutoFit/>
          </a:bodyPr>
          <a:lstStyle/>
          <a:p>
            <a:pPr marL="597013" lvl="1" indent="-298507">
              <a:lnSpc>
                <a:spcPts val="3594"/>
              </a:lnSpc>
              <a:buFont typeface="Arial"/>
              <a:buChar char="•"/>
            </a:pPr>
            <a:r>
              <a:rPr lang="en-US" sz="2600" dirty="0">
                <a:solidFill>
                  <a:srgbClr val="000000"/>
                </a:solidFill>
                <a:latin typeface="Times New Roman" panose="02020603050405020304" pitchFamily="18" charset="0"/>
                <a:ea typeface="Barlow Medium"/>
                <a:cs typeface="Times New Roman" panose="02020603050405020304" pitchFamily="18" charset="0"/>
                <a:sym typeface="Barlow Medium"/>
              </a:rPr>
              <a:t>Bikes consistently generate the highest revenue across all season, peaking in Summer with over 3.029.361</a:t>
            </a:r>
          </a:p>
          <a:p>
            <a:pPr marL="597013" lvl="1" indent="-298507">
              <a:lnSpc>
                <a:spcPts val="3594"/>
              </a:lnSpc>
              <a:buFont typeface="Arial"/>
              <a:buChar char="•"/>
            </a:pPr>
            <a:r>
              <a:rPr lang="en-US" sz="2600" dirty="0">
                <a:solidFill>
                  <a:srgbClr val="000000"/>
                </a:solidFill>
                <a:latin typeface="Times New Roman" panose="02020603050405020304" pitchFamily="18" charset="0"/>
                <a:ea typeface="Barlow Medium"/>
                <a:cs typeface="Times New Roman" panose="02020603050405020304" pitchFamily="18" charset="0"/>
                <a:sym typeface="Barlow Medium"/>
              </a:rPr>
              <a:t>The lowest bike sales are seen in Spring, indicating a potential opportunity for promotional efforts during this season.</a:t>
            </a:r>
          </a:p>
        </p:txBody>
      </p:sp>
      <p:sp>
        <p:nvSpPr>
          <p:cNvPr id="6" name="TextBox 5">
            <a:extLst>
              <a:ext uri="{FF2B5EF4-FFF2-40B4-BE49-F238E27FC236}">
                <a16:creationId xmlns:a16="http://schemas.microsoft.com/office/drawing/2014/main" id="{5C013966-DAE5-1DF3-9232-D45675208046}"/>
              </a:ext>
            </a:extLst>
          </p:cNvPr>
          <p:cNvSpPr txBox="1"/>
          <p:nvPr/>
        </p:nvSpPr>
        <p:spPr>
          <a:xfrm>
            <a:off x="11430000" y="5143500"/>
            <a:ext cx="6629400" cy="2893100"/>
          </a:xfrm>
          <a:prstGeom prst="rect">
            <a:avLst/>
          </a:prstGeom>
          <a:noFill/>
        </p:spPr>
        <p:txBody>
          <a:bodyPr wrap="square" rtlCol="0">
            <a:spAutoFit/>
          </a:bodyPr>
          <a:lstStyle/>
          <a:p>
            <a:pPr marL="457200" indent="-457200">
              <a:buFont typeface="Arial" panose="020B0604020202020204" pitchFamily="34" charset="0"/>
              <a:buChar char="•"/>
            </a:pPr>
            <a:r>
              <a:rPr lang="en-GB" sz="2600" dirty="0">
                <a:latin typeface="Times New Roman" panose="02020603050405020304" pitchFamily="18" charset="0"/>
                <a:cs typeface="Times New Roman" panose="02020603050405020304" pitchFamily="18" charset="0"/>
              </a:rPr>
              <a:t>Components show strong performance in Summer(651.006), aligning with peak bike sales. This suggests complementary purchasing behaviour.</a:t>
            </a:r>
          </a:p>
          <a:p>
            <a:pPr marL="457200" indent="-457200">
              <a:buFont typeface="Arial" panose="020B0604020202020204" pitchFamily="34" charset="0"/>
              <a:buChar char="•"/>
            </a:pPr>
            <a:r>
              <a:rPr lang="en-GB" sz="2600" dirty="0">
                <a:latin typeface="Times New Roman" panose="02020603050405020304" pitchFamily="18" charset="0"/>
                <a:cs typeface="Times New Roman" panose="02020603050405020304" pitchFamily="18" charset="0"/>
              </a:rPr>
              <a:t>Revenue from components drops significantly in Winter (188.255), likely due to reduced bike-related activity.</a:t>
            </a:r>
          </a:p>
        </p:txBody>
      </p:sp>
      <p:sp>
        <p:nvSpPr>
          <p:cNvPr id="7" name="TextBox 6">
            <a:extLst>
              <a:ext uri="{FF2B5EF4-FFF2-40B4-BE49-F238E27FC236}">
                <a16:creationId xmlns:a16="http://schemas.microsoft.com/office/drawing/2014/main" id="{A79BCD2C-7771-035B-A19D-518F799B162C}"/>
              </a:ext>
            </a:extLst>
          </p:cNvPr>
          <p:cNvSpPr txBox="1"/>
          <p:nvPr/>
        </p:nvSpPr>
        <p:spPr>
          <a:xfrm>
            <a:off x="228600" y="7962900"/>
            <a:ext cx="10820400" cy="1692771"/>
          </a:xfrm>
          <a:prstGeom prst="rect">
            <a:avLst/>
          </a:prstGeom>
          <a:noFill/>
        </p:spPr>
        <p:txBody>
          <a:bodyPr wrap="square" rtlCol="0">
            <a:spAutoFit/>
          </a:bodyPr>
          <a:lstStyle/>
          <a:p>
            <a:r>
              <a:rPr lang="en-GB" sz="2600" b="1" dirty="0">
                <a:latin typeface="Times New Roman" panose="02020603050405020304" pitchFamily="18" charset="0"/>
                <a:cs typeface="Times New Roman" panose="02020603050405020304" pitchFamily="18" charset="0"/>
              </a:rPr>
              <a:t>Boost Spring Revenue</a:t>
            </a:r>
            <a:br>
              <a:rPr lang="en-GB" sz="2600" dirty="0">
                <a:latin typeface="Times New Roman" panose="02020603050405020304" pitchFamily="18" charset="0"/>
                <a:cs typeface="Times New Roman" panose="02020603050405020304" pitchFamily="18" charset="0"/>
              </a:rPr>
            </a:br>
            <a:r>
              <a:rPr lang="en-GB" sz="2600" dirty="0">
                <a:latin typeface="Times New Roman" panose="02020603050405020304" pitchFamily="18" charset="0"/>
                <a:cs typeface="Times New Roman" panose="02020603050405020304" pitchFamily="18" charset="0"/>
              </a:rPr>
              <a:t>Target Bike sales with discounts or bundled promotions (bundle bikes with accessories, or components) to encourage higher sales.</a:t>
            </a:r>
          </a:p>
          <a:p>
            <a:r>
              <a:rPr lang="en-GB" sz="2600" dirty="0">
                <a:latin typeface="Times New Roman" panose="02020603050405020304" pitchFamily="18" charset="0"/>
                <a:cs typeface="Times New Roman" panose="02020603050405020304" pitchFamily="18" charset="0"/>
              </a:rPr>
              <a:t>Promote early-season biking campaigns to encourage demand.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731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086" b="-11086"/>
            </a:stretch>
          </a:blipFill>
        </p:spPr>
      </p:sp>
      <p:sp>
        <p:nvSpPr>
          <p:cNvPr id="3" name="Freeform 3"/>
          <p:cNvSpPr/>
          <p:nvPr/>
        </p:nvSpPr>
        <p:spPr>
          <a:xfrm>
            <a:off x="5105400" y="4764199"/>
            <a:ext cx="11301259" cy="5127946"/>
          </a:xfrm>
          <a:custGeom>
            <a:avLst/>
            <a:gdLst/>
            <a:ahLst/>
            <a:cxnLst/>
            <a:rect l="l" t="t" r="r" b="b"/>
            <a:pathLst>
              <a:path w="11301259" h="5127946">
                <a:moveTo>
                  <a:pt x="0" y="0"/>
                </a:moveTo>
                <a:lnTo>
                  <a:pt x="11301259" y="0"/>
                </a:lnTo>
                <a:lnTo>
                  <a:pt x="11301259" y="5127947"/>
                </a:lnTo>
                <a:lnTo>
                  <a:pt x="0" y="5127947"/>
                </a:lnTo>
                <a:lnTo>
                  <a:pt x="0" y="0"/>
                </a:lnTo>
                <a:close/>
              </a:path>
            </a:pathLst>
          </a:custGeom>
          <a:blipFill>
            <a:blip r:embed="rId3"/>
            <a:stretch>
              <a:fillRect/>
            </a:stretch>
          </a:blipFill>
        </p:spPr>
      </p:sp>
      <p:sp>
        <p:nvSpPr>
          <p:cNvPr id="4" name="TextBox 4"/>
          <p:cNvSpPr txBox="1"/>
          <p:nvPr/>
        </p:nvSpPr>
        <p:spPr>
          <a:xfrm>
            <a:off x="475391" y="1663608"/>
            <a:ext cx="16496700" cy="3099823"/>
          </a:xfrm>
          <a:prstGeom prst="rect">
            <a:avLst/>
          </a:prstGeom>
        </p:spPr>
        <p:txBody>
          <a:bodyPr lIns="0" tIns="0" rIns="0" bIns="0" rtlCol="0" anchor="t">
            <a:spAutoFit/>
          </a:bodyPr>
          <a:lstStyle/>
          <a:p>
            <a:pPr marL="585798" lvl="1" indent="-292899" algn="l">
              <a:lnSpc>
                <a:spcPts val="3527"/>
              </a:lnSpc>
              <a:buFont typeface="Arial"/>
              <a:buChar char="•"/>
            </a:pPr>
            <a:r>
              <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rPr>
              <a:t>Bikes are the clear profit leader across all seasons, especially in Autumn(262.724) and Winter (205.142)</a:t>
            </a:r>
            <a:br>
              <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rPr>
            </a:br>
            <a:endPar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endParaRPr>
          </a:p>
          <a:p>
            <a:pPr marL="585798" lvl="1" indent="-292899" algn="l">
              <a:lnSpc>
                <a:spcPts val="3527"/>
              </a:lnSpc>
              <a:buFont typeface="Arial"/>
              <a:buChar char="•"/>
            </a:pPr>
            <a:r>
              <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rPr>
              <a:t>The lowest bike profit occurs in Spring (24.585) suggesting potential challenges during this season.</a:t>
            </a:r>
          </a:p>
          <a:p>
            <a:pPr marL="585798" lvl="1" indent="-292899" algn="l">
              <a:lnSpc>
                <a:spcPts val="3527"/>
              </a:lnSpc>
              <a:buFont typeface="Arial"/>
              <a:buChar char="•"/>
            </a:pPr>
            <a:endPar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endParaRPr>
          </a:p>
          <a:p>
            <a:pPr marL="585798" lvl="1" indent="-292899" algn="l">
              <a:lnSpc>
                <a:spcPts val="3527"/>
              </a:lnSpc>
              <a:buFont typeface="Arial"/>
              <a:buChar char="•"/>
            </a:pPr>
            <a:r>
              <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rPr>
              <a:t>Accessories and clothing contribute little to overall profit, with their highest profits in Summer (Accessories:23.256, Clothing: 12.945)</a:t>
            </a:r>
          </a:p>
          <a:p>
            <a:pPr marL="585798" lvl="1" indent="-292899" algn="l">
              <a:lnSpc>
                <a:spcPts val="3527"/>
              </a:lnSpc>
              <a:buFont typeface="Arial"/>
              <a:buChar char="•"/>
            </a:pPr>
            <a:r>
              <a:rPr lang="en-US" sz="2400" dirty="0">
                <a:solidFill>
                  <a:srgbClr val="000000"/>
                </a:solidFill>
                <a:latin typeface="Times New Roman" panose="02020603050405020304" pitchFamily="18" charset="0"/>
                <a:ea typeface="Barlow Medium"/>
                <a:cs typeface="Times New Roman" panose="02020603050405020304" pitchFamily="18" charset="0"/>
                <a:sym typeface="Barlow Medium"/>
              </a:rPr>
              <a:t>Both categories see consistently low performance , with clothing profits particularly low in Winter (6.250)</a:t>
            </a:r>
            <a:endParaRPr lang="en-US" sz="2400" dirty="0">
              <a:solidFill>
                <a:srgbClr val="000000"/>
              </a:solidFill>
              <a:latin typeface="Barlow Medium"/>
              <a:ea typeface="Barlow Medium"/>
              <a:cs typeface="Barlow Medium"/>
              <a:sym typeface="Barlow Medium"/>
            </a:endParaRPr>
          </a:p>
        </p:txBody>
      </p:sp>
      <p:sp>
        <p:nvSpPr>
          <p:cNvPr id="5" name="TextBox 4">
            <a:extLst>
              <a:ext uri="{FF2B5EF4-FFF2-40B4-BE49-F238E27FC236}">
                <a16:creationId xmlns:a16="http://schemas.microsoft.com/office/drawing/2014/main" id="{17DE6204-2B34-4CD7-F9A6-2B2B385CB04F}"/>
              </a:ext>
            </a:extLst>
          </p:cNvPr>
          <p:cNvSpPr txBox="1"/>
          <p:nvPr/>
        </p:nvSpPr>
        <p:spPr>
          <a:xfrm>
            <a:off x="838200" y="561535"/>
            <a:ext cx="6837491" cy="523220"/>
          </a:xfrm>
          <a:prstGeom prst="rect">
            <a:avLst/>
          </a:prstGeom>
          <a:noFill/>
        </p:spPr>
        <p:txBody>
          <a:bodyPr wrap="square" rtlCol="0">
            <a:spAutoFit/>
          </a:bodyPr>
          <a:lstStyle/>
          <a:p>
            <a:r>
              <a:rPr lang="en-GB" sz="2600" b="1" dirty="0">
                <a:latin typeface="Times New Roman" panose="02020603050405020304" pitchFamily="18" charset="0"/>
                <a:cs typeface="Times New Roman" panose="02020603050405020304" pitchFamily="18" charset="0"/>
              </a:rPr>
              <a:t>Profit </a:t>
            </a:r>
            <a:r>
              <a:rPr lang="en-GB" sz="2800" b="1" dirty="0">
                <a:latin typeface="Times New Roman" panose="02020603050405020304" pitchFamily="18" charset="0"/>
                <a:cs typeface="Times New Roman" panose="02020603050405020304" pitchFamily="18" charset="0"/>
              </a:rPr>
              <a:t>Analysis</a:t>
            </a:r>
            <a:r>
              <a:rPr lang="en-GB" sz="2600" b="1" dirty="0">
                <a:latin typeface="Times New Roman" panose="02020603050405020304" pitchFamily="18" charset="0"/>
                <a:cs typeface="Times New Roman" panose="02020603050405020304" pitchFamily="18" charset="0"/>
              </a:rPr>
              <a:t> Across Seasons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086" b="-11086"/>
            </a:stretch>
          </a:blipFill>
        </p:spPr>
      </p:sp>
      <p:sp>
        <p:nvSpPr>
          <p:cNvPr id="3" name="Freeform 3"/>
          <p:cNvSpPr/>
          <p:nvPr/>
        </p:nvSpPr>
        <p:spPr>
          <a:xfrm>
            <a:off x="8210110" y="2374408"/>
            <a:ext cx="10077890" cy="2188961"/>
          </a:xfrm>
          <a:custGeom>
            <a:avLst/>
            <a:gdLst/>
            <a:ahLst/>
            <a:cxnLst/>
            <a:rect l="l" t="t" r="r" b="b"/>
            <a:pathLst>
              <a:path w="10077890" h="2188961">
                <a:moveTo>
                  <a:pt x="0" y="0"/>
                </a:moveTo>
                <a:lnTo>
                  <a:pt x="10077890" y="0"/>
                </a:lnTo>
                <a:lnTo>
                  <a:pt x="10077890" y="2188961"/>
                </a:lnTo>
                <a:lnTo>
                  <a:pt x="0" y="2188961"/>
                </a:lnTo>
                <a:lnTo>
                  <a:pt x="0" y="0"/>
                </a:lnTo>
                <a:close/>
              </a:path>
            </a:pathLst>
          </a:custGeom>
          <a:blipFill>
            <a:blip r:embed="rId3"/>
            <a:stretch>
              <a:fillRect/>
            </a:stretch>
          </a:blipFill>
        </p:spPr>
      </p:sp>
      <p:sp>
        <p:nvSpPr>
          <p:cNvPr id="4" name="Freeform 4"/>
          <p:cNvSpPr/>
          <p:nvPr/>
        </p:nvSpPr>
        <p:spPr>
          <a:xfrm>
            <a:off x="8778568" y="4616793"/>
            <a:ext cx="9367170" cy="5637764"/>
          </a:xfrm>
          <a:custGeom>
            <a:avLst/>
            <a:gdLst/>
            <a:ahLst/>
            <a:cxnLst/>
            <a:rect l="l" t="t" r="r" b="b"/>
            <a:pathLst>
              <a:path w="9367170" h="5637764">
                <a:moveTo>
                  <a:pt x="0" y="0"/>
                </a:moveTo>
                <a:lnTo>
                  <a:pt x="9367170" y="0"/>
                </a:lnTo>
                <a:lnTo>
                  <a:pt x="9367170" y="5637765"/>
                </a:lnTo>
                <a:lnTo>
                  <a:pt x="0" y="5637765"/>
                </a:lnTo>
                <a:lnTo>
                  <a:pt x="0" y="0"/>
                </a:lnTo>
                <a:close/>
              </a:path>
            </a:pathLst>
          </a:custGeom>
          <a:blipFill>
            <a:blip r:embed="rId4"/>
            <a:stretch>
              <a:fillRect/>
            </a:stretch>
          </a:blipFill>
        </p:spPr>
      </p:sp>
      <p:sp>
        <p:nvSpPr>
          <p:cNvPr id="5" name="TextBox 5"/>
          <p:cNvSpPr txBox="1"/>
          <p:nvPr/>
        </p:nvSpPr>
        <p:spPr>
          <a:xfrm>
            <a:off x="3134060" y="516890"/>
            <a:ext cx="11419999" cy="511810"/>
          </a:xfrm>
          <a:prstGeom prst="rect">
            <a:avLst/>
          </a:prstGeom>
        </p:spPr>
        <p:txBody>
          <a:bodyPr lIns="0" tIns="0" rIns="0" bIns="0" rtlCol="0" anchor="t">
            <a:spAutoFit/>
          </a:bodyPr>
          <a:lstStyle/>
          <a:p>
            <a:pPr algn="ctr">
              <a:lnSpc>
                <a:spcPts val="4160"/>
              </a:lnSpc>
              <a:spcBef>
                <a:spcPct val="0"/>
              </a:spcBef>
            </a:pPr>
            <a:r>
              <a:rPr lang="en-US" sz="3200" b="1">
                <a:solidFill>
                  <a:srgbClr val="000000"/>
                </a:solidFill>
                <a:latin typeface="Barlow Medium"/>
                <a:ea typeface="Barlow Medium"/>
                <a:cs typeface="Barlow Medium"/>
                <a:sym typeface="Barlow Medium"/>
              </a:rPr>
              <a:t>Seasonal sales analysis by calculating the total quantity of items </a:t>
            </a:r>
          </a:p>
        </p:txBody>
      </p:sp>
      <p:sp>
        <p:nvSpPr>
          <p:cNvPr id="6" name="TextBox 6"/>
          <p:cNvSpPr txBox="1"/>
          <p:nvPr/>
        </p:nvSpPr>
        <p:spPr>
          <a:xfrm>
            <a:off x="190753" y="2854960"/>
            <a:ext cx="7994901" cy="5041060"/>
          </a:xfrm>
          <a:prstGeom prst="rect">
            <a:avLst/>
          </a:prstGeom>
        </p:spPr>
        <p:txBody>
          <a:bodyPr lIns="0" tIns="0" rIns="0" bIns="0" rtlCol="0" anchor="t">
            <a:spAutoFit/>
          </a:bodyPr>
          <a:lstStyle/>
          <a:p>
            <a:pPr marL="604519" lvl="1" indent="-302260" algn="l">
              <a:lnSpc>
                <a:spcPts val="3639"/>
              </a:lnSpc>
              <a:buFont typeface="Arial"/>
              <a:buChar char="•"/>
            </a:pPr>
            <a:r>
              <a:rPr lang="en-US" sz="2600" dirty="0">
                <a:solidFill>
                  <a:srgbClr val="000000"/>
                </a:solidFill>
                <a:latin typeface="Times New Roman" panose="02020603050405020304" pitchFamily="18" charset="0"/>
                <a:ea typeface="Barlow Medium"/>
                <a:cs typeface="Times New Roman" panose="02020603050405020304" pitchFamily="18" charset="0"/>
                <a:sym typeface="Barlow Medium"/>
              </a:rPr>
              <a:t>Overall, the highest sales occur in Summer , suggesting increased demand during this season, likely due to preparations for summer activities.</a:t>
            </a:r>
          </a:p>
          <a:p>
            <a:pPr marL="604519" lvl="1" indent="-302260" algn="l">
              <a:lnSpc>
                <a:spcPts val="3639"/>
              </a:lnSpc>
              <a:buFont typeface="Arial"/>
              <a:buChar char="•"/>
            </a:pPr>
            <a:r>
              <a:rPr lang="en-US" sz="2600" dirty="0">
                <a:solidFill>
                  <a:srgbClr val="000000"/>
                </a:solidFill>
                <a:latin typeface="Times New Roman" panose="02020603050405020304" pitchFamily="18" charset="0"/>
                <a:ea typeface="Barlow Medium"/>
                <a:cs typeface="Times New Roman" panose="02020603050405020304" pitchFamily="18" charset="0"/>
                <a:sym typeface="Barlow Medium"/>
              </a:rPr>
              <a:t>Winter is the weakest season for all categories, especially for Components.</a:t>
            </a:r>
          </a:p>
          <a:p>
            <a:pPr marL="604519" lvl="1" indent="-302260" algn="l">
              <a:lnSpc>
                <a:spcPts val="3639"/>
              </a:lnSpc>
              <a:buFont typeface="Arial"/>
              <a:buChar char="•"/>
            </a:pPr>
            <a:r>
              <a:rPr lang="en-US" sz="2600" dirty="0" err="1">
                <a:solidFill>
                  <a:srgbClr val="000000"/>
                </a:solidFill>
                <a:latin typeface="Times New Roman" panose="02020603050405020304" pitchFamily="18" charset="0"/>
                <a:ea typeface="Barlow Medium"/>
                <a:cs typeface="Times New Roman" panose="02020603050405020304" pitchFamily="18" charset="0"/>
                <a:sym typeface="Barlow Medium"/>
              </a:rPr>
              <a:t>Bikes’represent</a:t>
            </a:r>
            <a:r>
              <a:rPr lang="en-US" sz="2600" dirty="0">
                <a:solidFill>
                  <a:srgbClr val="000000"/>
                </a:solidFill>
                <a:latin typeface="Times New Roman" panose="02020603050405020304" pitchFamily="18" charset="0"/>
                <a:ea typeface="Barlow Medium"/>
                <a:cs typeface="Times New Roman" panose="02020603050405020304" pitchFamily="18" charset="0"/>
                <a:sym typeface="Barlow Medium"/>
              </a:rPr>
              <a:t> the category with the highest sales, far surpassing the other categories. The highest  sales occur in summer (19.926), followed by autumn (17.918), having a lower demand in Spring and Winter.</a:t>
            </a:r>
          </a:p>
          <a:p>
            <a:pPr marL="604519" lvl="1" indent="-302260" algn="l">
              <a:lnSpc>
                <a:spcPts val="3639"/>
              </a:lnSpc>
              <a:buFont typeface="Arial"/>
              <a:buChar char="•"/>
            </a:pPr>
            <a:r>
              <a:rPr lang="en-US" sz="2600" dirty="0">
                <a:solidFill>
                  <a:srgbClr val="000000"/>
                </a:solidFill>
                <a:latin typeface="Times New Roman" panose="02020603050405020304" pitchFamily="18" charset="0"/>
                <a:ea typeface="Barlow Medium"/>
                <a:cs typeface="Times New Roman" panose="02020603050405020304" pitchFamily="18" charset="0"/>
                <a:sym typeface="Barlow Medium"/>
              </a:rPr>
              <a:t>Clothing is the second-best selling category, with a balanced distribution.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086" b="-11086"/>
            </a:stretch>
          </a:blipFill>
        </p:spPr>
      </p:sp>
      <p:sp>
        <p:nvSpPr>
          <p:cNvPr id="3" name="Freeform 3"/>
          <p:cNvSpPr/>
          <p:nvPr/>
        </p:nvSpPr>
        <p:spPr>
          <a:xfrm>
            <a:off x="9439182" y="4987859"/>
            <a:ext cx="8581345" cy="5040014"/>
          </a:xfrm>
          <a:custGeom>
            <a:avLst/>
            <a:gdLst/>
            <a:ahLst/>
            <a:cxnLst/>
            <a:rect l="l" t="t" r="r" b="b"/>
            <a:pathLst>
              <a:path w="8581345" h="5040014">
                <a:moveTo>
                  <a:pt x="0" y="0"/>
                </a:moveTo>
                <a:lnTo>
                  <a:pt x="8581345" y="0"/>
                </a:lnTo>
                <a:lnTo>
                  <a:pt x="8581345" y="5040014"/>
                </a:lnTo>
                <a:lnTo>
                  <a:pt x="0" y="5040014"/>
                </a:lnTo>
                <a:lnTo>
                  <a:pt x="0" y="0"/>
                </a:lnTo>
                <a:close/>
              </a:path>
            </a:pathLst>
          </a:custGeom>
          <a:blipFill>
            <a:blip r:embed="rId3"/>
            <a:stretch>
              <a:fillRect/>
            </a:stretch>
          </a:blipFill>
        </p:spPr>
      </p:sp>
      <p:sp>
        <p:nvSpPr>
          <p:cNvPr id="4" name="Freeform 4"/>
          <p:cNvSpPr/>
          <p:nvPr/>
        </p:nvSpPr>
        <p:spPr>
          <a:xfrm>
            <a:off x="334962" y="1670336"/>
            <a:ext cx="9504297" cy="3327914"/>
          </a:xfrm>
          <a:custGeom>
            <a:avLst/>
            <a:gdLst/>
            <a:ahLst/>
            <a:cxnLst/>
            <a:rect l="l" t="t" r="r" b="b"/>
            <a:pathLst>
              <a:path w="9504297" h="3327914">
                <a:moveTo>
                  <a:pt x="0" y="0"/>
                </a:moveTo>
                <a:lnTo>
                  <a:pt x="9504297" y="0"/>
                </a:lnTo>
                <a:lnTo>
                  <a:pt x="9504297" y="3327914"/>
                </a:lnTo>
                <a:lnTo>
                  <a:pt x="0" y="3327914"/>
                </a:lnTo>
                <a:lnTo>
                  <a:pt x="0" y="0"/>
                </a:lnTo>
                <a:close/>
              </a:path>
            </a:pathLst>
          </a:custGeom>
          <a:blipFill>
            <a:blip r:embed="rId4"/>
            <a:stretch>
              <a:fillRect/>
            </a:stretch>
          </a:blipFill>
        </p:spPr>
      </p:sp>
      <p:sp>
        <p:nvSpPr>
          <p:cNvPr id="5" name="TextBox 5"/>
          <p:cNvSpPr txBox="1"/>
          <p:nvPr/>
        </p:nvSpPr>
        <p:spPr>
          <a:xfrm>
            <a:off x="3846411" y="516890"/>
            <a:ext cx="9995297" cy="511810"/>
          </a:xfrm>
          <a:prstGeom prst="rect">
            <a:avLst/>
          </a:prstGeom>
        </p:spPr>
        <p:txBody>
          <a:bodyPr lIns="0" tIns="0" rIns="0" bIns="0" rtlCol="0" anchor="t">
            <a:spAutoFit/>
          </a:bodyPr>
          <a:lstStyle/>
          <a:p>
            <a:pPr algn="ctr">
              <a:lnSpc>
                <a:spcPts val="4160"/>
              </a:lnSpc>
              <a:spcBef>
                <a:spcPct val="0"/>
              </a:spcBef>
            </a:pPr>
            <a:r>
              <a:rPr lang="en-US" sz="3200" b="1">
                <a:solidFill>
                  <a:srgbClr val="000000"/>
                </a:solidFill>
                <a:latin typeface="Barlow Medium"/>
                <a:ea typeface="Barlow Medium"/>
                <a:cs typeface="Barlow Medium"/>
                <a:sym typeface="Barlow Medium"/>
              </a:rPr>
              <a:t>Yearly sales analysis by calculating the quantity of items </a:t>
            </a:r>
          </a:p>
        </p:txBody>
      </p:sp>
      <p:sp>
        <p:nvSpPr>
          <p:cNvPr id="6" name="TextBox 6"/>
          <p:cNvSpPr txBox="1"/>
          <p:nvPr/>
        </p:nvSpPr>
        <p:spPr>
          <a:xfrm>
            <a:off x="11201400" y="2055358"/>
            <a:ext cx="6372469" cy="1418530"/>
          </a:xfrm>
          <a:prstGeom prst="rect">
            <a:avLst/>
          </a:prstGeom>
        </p:spPr>
        <p:txBody>
          <a:bodyPr lIns="0" tIns="0" rIns="0" bIns="0" rtlCol="0" anchor="t">
            <a:spAutoFit/>
          </a:bodyPr>
          <a:lstStyle/>
          <a:p>
            <a:pPr>
              <a:lnSpc>
                <a:spcPts val="3783"/>
              </a:lnSpc>
              <a:spcBef>
                <a:spcPct val="0"/>
              </a:spcBef>
            </a:pPr>
            <a:r>
              <a:rPr lang="en-US" sz="2609" dirty="0">
                <a:solidFill>
                  <a:srgbClr val="000000"/>
                </a:solidFill>
                <a:latin typeface="Times New Roman" panose="02020603050405020304" pitchFamily="18" charset="0"/>
                <a:ea typeface="Muli Bold"/>
                <a:cs typeface="Times New Roman" panose="02020603050405020304" pitchFamily="18" charset="0"/>
                <a:sym typeface="Muli Bold"/>
              </a:rPr>
              <a:t>Year-over-year growth is evident in total orders and product category sales (</a:t>
            </a:r>
            <a:r>
              <a:rPr lang="en-US" sz="2609" dirty="0" err="1">
                <a:solidFill>
                  <a:srgbClr val="000000"/>
                </a:solidFill>
                <a:latin typeface="Times New Roman" panose="02020603050405020304" pitchFamily="18" charset="0"/>
                <a:ea typeface="Muli Bold"/>
                <a:cs typeface="Times New Roman" panose="02020603050405020304" pitchFamily="18" charset="0"/>
                <a:sym typeface="Muli Bold"/>
              </a:rPr>
              <a:t>e.g.May</a:t>
            </a:r>
            <a:r>
              <a:rPr lang="en-US" sz="2609" dirty="0">
                <a:solidFill>
                  <a:srgbClr val="000000"/>
                </a:solidFill>
                <a:latin typeface="Times New Roman" panose="02020603050405020304" pitchFamily="18" charset="0"/>
                <a:ea typeface="Muli Bold"/>
                <a:cs typeface="Times New Roman" panose="02020603050405020304" pitchFamily="18" charset="0"/>
                <a:sym typeface="Muli Bold"/>
              </a:rPr>
              <a:t> 2011- 825 total orders , May 2014 -15884 total orders.)</a:t>
            </a:r>
          </a:p>
        </p:txBody>
      </p:sp>
      <p:sp>
        <p:nvSpPr>
          <p:cNvPr id="7" name="TextBox 7"/>
          <p:cNvSpPr txBox="1"/>
          <p:nvPr/>
        </p:nvSpPr>
        <p:spPr>
          <a:xfrm>
            <a:off x="621665" y="6364298"/>
            <a:ext cx="8522335" cy="3102965"/>
          </a:xfrm>
          <a:prstGeom prst="rect">
            <a:avLst/>
          </a:prstGeom>
        </p:spPr>
        <p:txBody>
          <a:bodyPr lIns="0" tIns="0" rIns="0" bIns="0" rtlCol="0" anchor="t">
            <a:spAutoFit/>
          </a:bodyPr>
          <a:lstStyle/>
          <a:p>
            <a:pPr>
              <a:lnSpc>
                <a:spcPts val="3480"/>
              </a:lnSpc>
              <a:spcBef>
                <a:spcPct val="0"/>
              </a:spcBef>
            </a:pPr>
            <a:r>
              <a:rPr lang="en-US" sz="2400" dirty="0">
                <a:solidFill>
                  <a:srgbClr val="000000"/>
                </a:solidFill>
                <a:latin typeface="Times New Roman" panose="02020603050405020304" pitchFamily="18" charset="0"/>
                <a:ea typeface="Muli Bold"/>
                <a:cs typeface="Times New Roman" panose="02020603050405020304" pitchFamily="18" charset="0"/>
                <a:sym typeface="Muli Bold"/>
              </a:rPr>
              <a:t>Irregular sales patterns: certain months in earlier years (e.g. 2011) show no product orders for specific categories , likely due to underdeveloped product lines or inconsistencies in sales strategies. In 2014, operational challenges such as inventory shortages or distribution delays may have contributed to these gaps. This could also explain the exceptionally high sales observed in March 2014, which </a:t>
            </a:r>
            <a:r>
              <a:rPr lang="en-US" sz="2400" dirty="0" err="1">
                <a:solidFill>
                  <a:srgbClr val="000000"/>
                </a:solidFill>
                <a:latin typeface="Times New Roman" panose="02020603050405020304" pitchFamily="18" charset="0"/>
                <a:ea typeface="Muli Bold"/>
                <a:cs typeface="Times New Roman" panose="02020603050405020304" pitchFamily="18" charset="0"/>
                <a:sym typeface="Muli Bold"/>
              </a:rPr>
              <a:t>recoreded</a:t>
            </a:r>
            <a:r>
              <a:rPr lang="en-US" sz="2400" dirty="0">
                <a:solidFill>
                  <a:srgbClr val="000000"/>
                </a:solidFill>
                <a:latin typeface="Times New Roman" panose="02020603050405020304" pitchFamily="18" charset="0"/>
                <a:ea typeface="Muli Bold"/>
                <a:cs typeface="Times New Roman" panose="02020603050405020304" pitchFamily="18" charset="0"/>
                <a:sym typeface="Muli Bold"/>
              </a:rPr>
              <a:t> 22,582 total orders</a:t>
            </a:r>
            <a:r>
              <a:rPr lang="en-US" sz="2400" dirty="0">
                <a:solidFill>
                  <a:srgbClr val="000000"/>
                </a:solidFill>
                <a:latin typeface="Muli Bold"/>
                <a:ea typeface="Muli Bold"/>
                <a:cs typeface="Muli Bold"/>
                <a:sym typeface="Muli Bol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1228</Words>
  <Application>Microsoft Office PowerPoint</Application>
  <PresentationFormat>Custom</PresentationFormat>
  <Paragraphs>95</Paragraphs>
  <Slides>14</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Raleway Medium</vt:lpstr>
      <vt:lpstr>Droid Serif Italics</vt:lpstr>
      <vt:lpstr>Droid Serif Bold</vt:lpstr>
      <vt:lpstr>Times New Roman Ultra-Bold</vt:lpstr>
      <vt:lpstr>Barlow Medium</vt:lpstr>
      <vt:lpstr>Muli Bold</vt:lpstr>
      <vt:lpstr>Calibri</vt:lpstr>
      <vt:lpstr>Times New Roman</vt:lpstr>
      <vt:lpstr>Times New Roman Bold</vt:lpstr>
      <vt:lpstr>Times New Roman Medium</vt:lpstr>
      <vt:lpstr>Arial</vt:lpstr>
      <vt:lpstr>Barlow Heavy</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Insights</dc:title>
  <cp:lastModifiedBy>Iulia-Maria LOGOFĂTU (66435)</cp:lastModifiedBy>
  <cp:revision>5</cp:revision>
  <dcterms:created xsi:type="dcterms:W3CDTF">2006-08-16T00:00:00Z</dcterms:created>
  <dcterms:modified xsi:type="dcterms:W3CDTF">2025-01-25T15:44:43Z</dcterms:modified>
  <dc:identifier>DAGdL9olmNg</dc:identifier>
</cp:coreProperties>
</file>